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0058A5-6A0D-4CCC-9FA5-9E951036B41B}" v="1" dt="2024-09-28T10:17:17.320"/>
    <p1510:client id="{70EC004E-A73D-41BA-A677-1A69F78A319C}" v="55" dt="2024-09-28T07:25:50.21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72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gan Gupta" userId="1579f3e050eff6fa" providerId="LiveId" clId="{260058A5-6A0D-4CCC-9FA5-9E951036B41B}"/>
    <pc:docChg chg="undo redo custSel modSld">
      <pc:chgData name="Gagan Gupta" userId="1579f3e050eff6fa" providerId="LiveId" clId="{260058A5-6A0D-4CCC-9FA5-9E951036B41B}" dt="2024-09-28T10:43:45.336" v="887" actId="1076"/>
      <pc:docMkLst>
        <pc:docMk/>
      </pc:docMkLst>
      <pc:sldChg chg="addSp delSp modSp mod">
        <pc:chgData name="Gagan Gupta" userId="1579f3e050eff6fa" providerId="LiveId" clId="{260058A5-6A0D-4CCC-9FA5-9E951036B41B}" dt="2024-09-28T10:17:46.856" v="113" actId="122"/>
        <pc:sldMkLst>
          <pc:docMk/>
          <pc:sldMk cId="0" sldId="257"/>
        </pc:sldMkLst>
        <pc:spChg chg="add del mod">
          <ac:chgData name="Gagan Gupta" userId="1579f3e050eff6fa" providerId="LiveId" clId="{260058A5-6A0D-4CCC-9FA5-9E951036B41B}" dt="2024-09-28T10:14:42.931" v="16" actId="478"/>
          <ac:spMkLst>
            <pc:docMk/>
            <pc:sldMk cId="0" sldId="257"/>
            <ac:spMk id="8" creationId="{00000000-0000-0000-0000-000000000000}"/>
          </ac:spMkLst>
        </pc:spChg>
        <pc:spChg chg="add mod">
          <ac:chgData name="Gagan Gupta" userId="1579f3e050eff6fa" providerId="LiveId" clId="{260058A5-6A0D-4CCC-9FA5-9E951036B41B}" dt="2024-09-28T10:17:46.856" v="113" actId="122"/>
          <ac:spMkLst>
            <pc:docMk/>
            <pc:sldMk cId="0" sldId="257"/>
            <ac:spMk id="9" creationId="{8730B879-C088-7061-3A8D-C527109ADE35}"/>
          </ac:spMkLst>
        </pc:spChg>
        <pc:picChg chg="add del">
          <ac:chgData name="Gagan Gupta" userId="1579f3e050eff6fa" providerId="LiveId" clId="{260058A5-6A0D-4CCC-9FA5-9E951036B41B}" dt="2024-09-28T10:14:42.618" v="15" actId="478"/>
          <ac:picMkLst>
            <pc:docMk/>
            <pc:sldMk cId="0" sldId="257"/>
            <ac:picMk id="4" creationId="{00000000-0000-0000-0000-000000000000}"/>
          </ac:picMkLst>
        </pc:picChg>
        <pc:picChg chg="add del">
          <ac:chgData name="Gagan Gupta" userId="1579f3e050eff6fa" providerId="LiveId" clId="{260058A5-6A0D-4CCC-9FA5-9E951036B41B}" dt="2024-09-28T10:14:43.321" v="17" actId="478"/>
          <ac:picMkLst>
            <pc:docMk/>
            <pc:sldMk cId="0" sldId="257"/>
            <ac:picMk id="5" creationId="{00000000-0000-0000-0000-000000000000}"/>
          </ac:picMkLst>
        </pc:picChg>
        <pc:picChg chg="add del">
          <ac:chgData name="Gagan Gupta" userId="1579f3e050eff6fa" providerId="LiveId" clId="{260058A5-6A0D-4CCC-9FA5-9E951036B41B}" dt="2024-09-28T10:14:42.618" v="15" actId="478"/>
          <ac:picMkLst>
            <pc:docMk/>
            <pc:sldMk cId="0" sldId="257"/>
            <ac:picMk id="6" creationId="{00000000-0000-0000-0000-000000000000}"/>
          </ac:picMkLst>
        </pc:picChg>
        <pc:picChg chg="add del">
          <ac:chgData name="Gagan Gupta" userId="1579f3e050eff6fa" providerId="LiveId" clId="{260058A5-6A0D-4CCC-9FA5-9E951036B41B}" dt="2024-09-28T10:14:42.618" v="15" actId="478"/>
          <ac:picMkLst>
            <pc:docMk/>
            <pc:sldMk cId="0" sldId="257"/>
            <ac:picMk id="7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16:35.717" v="105" actId="1076"/>
        <pc:sldMkLst>
          <pc:docMk/>
          <pc:sldMk cId="0" sldId="258"/>
        </pc:sldMkLst>
        <pc:spChg chg="del mod">
          <ac:chgData name="Gagan Gupta" userId="1579f3e050eff6fa" providerId="LiveId" clId="{260058A5-6A0D-4CCC-9FA5-9E951036B41B}" dt="2024-09-28T10:16:05.110" v="103"/>
          <ac:spMkLst>
            <pc:docMk/>
            <pc:sldMk cId="0" sldId="258"/>
            <ac:spMk id="6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16:05.108" v="101"/>
          <ac:spMkLst>
            <pc:docMk/>
            <pc:sldMk cId="0" sldId="258"/>
            <ac:spMk id="7" creationId="{00000000-0000-0000-0000-000000000000}"/>
          </ac:spMkLst>
        </pc:spChg>
        <pc:spChg chg="mod">
          <ac:chgData name="Gagan Gupta" userId="1579f3e050eff6fa" providerId="LiveId" clId="{260058A5-6A0D-4CCC-9FA5-9E951036B41B}" dt="2024-09-28T10:16:35.717" v="105" actId="1076"/>
          <ac:spMkLst>
            <pc:docMk/>
            <pc:sldMk cId="0" sldId="258"/>
            <ac:spMk id="8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16:07.561" v="104" actId="478"/>
          <ac:picMkLst>
            <pc:docMk/>
            <pc:sldMk cId="0" sldId="258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16:05.101" v="99" actId="478"/>
          <ac:picMkLst>
            <pc:docMk/>
            <pc:sldMk cId="0" sldId="258"/>
            <ac:picMk id="5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18:36.778" v="149" actId="1076"/>
        <pc:sldMkLst>
          <pc:docMk/>
          <pc:sldMk cId="0" sldId="259"/>
        </pc:sldMkLst>
        <pc:spChg chg="mod">
          <ac:chgData name="Gagan Gupta" userId="1579f3e050eff6fa" providerId="LiveId" clId="{260058A5-6A0D-4CCC-9FA5-9E951036B41B}" dt="2024-09-28T10:18:36.778" v="149" actId="1076"/>
          <ac:spMkLst>
            <pc:docMk/>
            <pc:sldMk cId="0" sldId="259"/>
            <ac:spMk id="8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18:31.802" v="148" actId="478"/>
          <ac:picMkLst>
            <pc:docMk/>
            <pc:sldMk cId="0" sldId="259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18:29.742" v="147" actId="478"/>
          <ac:picMkLst>
            <pc:docMk/>
            <pc:sldMk cId="0" sldId="259"/>
            <ac:picMk id="7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20:19.186" v="306" actId="122"/>
        <pc:sldMkLst>
          <pc:docMk/>
          <pc:sldMk cId="0" sldId="260"/>
        </pc:sldMkLst>
        <pc:spChg chg="del mod">
          <ac:chgData name="Gagan Gupta" userId="1579f3e050eff6fa" providerId="LiveId" clId="{260058A5-6A0D-4CCC-9FA5-9E951036B41B}" dt="2024-09-28T10:20:11.441" v="303" actId="478"/>
          <ac:spMkLst>
            <pc:docMk/>
            <pc:sldMk cId="0" sldId="260"/>
            <ac:spMk id="7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19:59.471" v="297" actId="478"/>
          <ac:spMkLst>
            <pc:docMk/>
            <pc:sldMk cId="0" sldId="260"/>
            <ac:spMk id="8" creationId="{00000000-0000-0000-0000-000000000000}"/>
          </ac:spMkLst>
        </pc:spChg>
        <pc:spChg chg="del">
          <ac:chgData name="Gagan Gupta" userId="1579f3e050eff6fa" providerId="LiveId" clId="{260058A5-6A0D-4CCC-9FA5-9E951036B41B}" dt="2024-09-28T10:19:56.356" v="295" actId="478"/>
          <ac:spMkLst>
            <pc:docMk/>
            <pc:sldMk cId="0" sldId="260"/>
            <ac:spMk id="9" creationId="{00000000-0000-0000-0000-000000000000}"/>
          </ac:spMkLst>
        </pc:spChg>
        <pc:spChg chg="mod">
          <ac:chgData name="Gagan Gupta" userId="1579f3e050eff6fa" providerId="LiveId" clId="{260058A5-6A0D-4CCC-9FA5-9E951036B41B}" dt="2024-09-28T10:20:19.186" v="306" actId="122"/>
          <ac:spMkLst>
            <pc:docMk/>
            <pc:sldMk cId="0" sldId="260"/>
            <ac:spMk id="10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20:01.993" v="299" actId="478"/>
          <ac:picMkLst>
            <pc:docMk/>
            <pc:sldMk cId="0" sldId="260"/>
            <ac:picMk id="3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19:54.118" v="294" actId="478"/>
          <ac:picMkLst>
            <pc:docMk/>
            <pc:sldMk cId="0" sldId="260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0:03.955" v="300" actId="478"/>
          <ac:picMkLst>
            <pc:docMk/>
            <pc:sldMk cId="0" sldId="260"/>
            <ac:picMk id="5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0:00.751" v="298" actId="478"/>
          <ac:picMkLst>
            <pc:docMk/>
            <pc:sldMk cId="0" sldId="260"/>
            <ac:picMk id="6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21:26.853" v="384" actId="1076"/>
        <pc:sldMkLst>
          <pc:docMk/>
          <pc:sldMk cId="0" sldId="261"/>
        </pc:sldMkLst>
        <pc:spChg chg="mod">
          <ac:chgData name="Gagan Gupta" userId="1579f3e050eff6fa" providerId="LiveId" clId="{260058A5-6A0D-4CCC-9FA5-9E951036B41B}" dt="2024-09-28T10:21:26.853" v="384" actId="1076"/>
          <ac:spMkLst>
            <pc:docMk/>
            <pc:sldMk cId="0" sldId="261"/>
            <ac:spMk id="11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21:21.898" v="383" actId="478"/>
          <ac:picMkLst>
            <pc:docMk/>
            <pc:sldMk cId="0" sldId="261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1:21.898" v="383" actId="478"/>
          <ac:picMkLst>
            <pc:docMk/>
            <pc:sldMk cId="0" sldId="261"/>
            <ac:picMk id="7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1:21.898" v="383" actId="478"/>
          <ac:picMkLst>
            <pc:docMk/>
            <pc:sldMk cId="0" sldId="261"/>
            <ac:picMk id="8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1:21.898" v="383" actId="478"/>
          <ac:picMkLst>
            <pc:docMk/>
            <pc:sldMk cId="0" sldId="261"/>
            <ac:picMk id="9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1:21.898" v="383" actId="478"/>
          <ac:picMkLst>
            <pc:docMk/>
            <pc:sldMk cId="0" sldId="261"/>
            <ac:picMk id="10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21:54.290" v="406" actId="1076"/>
        <pc:sldMkLst>
          <pc:docMk/>
          <pc:sldMk cId="0" sldId="262"/>
        </pc:sldMkLst>
        <pc:spChg chg="mod">
          <ac:chgData name="Gagan Gupta" userId="1579f3e050eff6fa" providerId="LiveId" clId="{260058A5-6A0D-4CCC-9FA5-9E951036B41B}" dt="2024-09-28T10:21:54.290" v="406" actId="1076"/>
          <ac:spMkLst>
            <pc:docMk/>
            <pc:sldMk cId="0" sldId="262"/>
            <ac:spMk id="5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21:51.051" v="405" actId="478"/>
          <ac:picMkLst>
            <pc:docMk/>
            <pc:sldMk cId="0" sldId="262"/>
            <ac:picMk id="4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26:36.328" v="559" actId="122"/>
        <pc:sldMkLst>
          <pc:docMk/>
          <pc:sldMk cId="0" sldId="263"/>
        </pc:sldMkLst>
        <pc:spChg chg="del mod">
          <ac:chgData name="Gagan Gupta" userId="1579f3e050eff6fa" providerId="LiveId" clId="{260058A5-6A0D-4CCC-9FA5-9E951036B41B}" dt="2024-09-28T10:26:19.537" v="552" actId="478"/>
          <ac:spMkLst>
            <pc:docMk/>
            <pc:sldMk cId="0" sldId="263"/>
            <ac:spMk id="8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26:29.276" v="557" actId="478"/>
          <ac:spMkLst>
            <pc:docMk/>
            <pc:sldMk cId="0" sldId="263"/>
            <ac:spMk id="9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26:14.493" v="550"/>
          <ac:spMkLst>
            <pc:docMk/>
            <pc:sldMk cId="0" sldId="263"/>
            <ac:spMk id="10" creationId="{00000000-0000-0000-0000-000000000000}"/>
          </ac:spMkLst>
        </pc:spChg>
        <pc:spChg chg="mod">
          <ac:chgData name="Gagan Gupta" userId="1579f3e050eff6fa" providerId="LiveId" clId="{260058A5-6A0D-4CCC-9FA5-9E951036B41B}" dt="2024-09-28T10:26:36.328" v="559" actId="122"/>
          <ac:spMkLst>
            <pc:docMk/>
            <pc:sldMk cId="0" sldId="263"/>
            <ac:spMk id="11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26:21.693" v="553" actId="478"/>
          <ac:picMkLst>
            <pc:docMk/>
            <pc:sldMk cId="0" sldId="263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6:23.376" v="554" actId="478"/>
          <ac:picMkLst>
            <pc:docMk/>
            <pc:sldMk cId="0" sldId="263"/>
            <ac:picMk id="5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6:25.218" v="555" actId="478"/>
          <ac:picMkLst>
            <pc:docMk/>
            <pc:sldMk cId="0" sldId="263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26:14.491" v="548" actId="478"/>
          <ac:picMkLst>
            <pc:docMk/>
            <pc:sldMk cId="0" sldId="263"/>
            <ac:picMk id="7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30:15.920" v="682" actId="122"/>
        <pc:sldMkLst>
          <pc:docMk/>
          <pc:sldMk cId="0" sldId="264"/>
        </pc:sldMkLst>
        <pc:spChg chg="mod">
          <ac:chgData name="Gagan Gupta" userId="1579f3e050eff6fa" providerId="LiveId" clId="{260058A5-6A0D-4CCC-9FA5-9E951036B41B}" dt="2024-09-28T10:30:15.920" v="682" actId="122"/>
          <ac:spMkLst>
            <pc:docMk/>
            <pc:sldMk cId="0" sldId="264"/>
            <ac:spMk id="8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30:04.322" v="679" actId="478"/>
          <ac:picMkLst>
            <pc:docMk/>
            <pc:sldMk cId="0" sldId="264"/>
            <ac:picMk id="3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0:07.649" v="680" actId="478"/>
          <ac:picMkLst>
            <pc:docMk/>
            <pc:sldMk cId="0" sldId="264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0:04.322" v="679" actId="478"/>
          <ac:picMkLst>
            <pc:docMk/>
            <pc:sldMk cId="0" sldId="264"/>
            <ac:picMk id="5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0:04.322" v="679" actId="478"/>
          <ac:picMkLst>
            <pc:docMk/>
            <pc:sldMk cId="0" sldId="264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0:07.649" v="680" actId="478"/>
          <ac:picMkLst>
            <pc:docMk/>
            <pc:sldMk cId="0" sldId="264"/>
            <ac:picMk id="7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34:51.443" v="722" actId="122"/>
        <pc:sldMkLst>
          <pc:docMk/>
          <pc:sldMk cId="0" sldId="266"/>
        </pc:sldMkLst>
        <pc:spChg chg="mod">
          <ac:chgData name="Gagan Gupta" userId="1579f3e050eff6fa" providerId="LiveId" clId="{260058A5-6A0D-4CCC-9FA5-9E951036B41B}" dt="2024-09-28T10:34:51.443" v="722" actId="122"/>
          <ac:spMkLst>
            <pc:docMk/>
            <pc:sldMk cId="0" sldId="266"/>
            <ac:spMk id="2" creationId="{00000000-0000-0000-0000-000000000000}"/>
          </ac:spMkLst>
        </pc:spChg>
        <pc:spChg chg="mod">
          <ac:chgData name="Gagan Gupta" userId="1579f3e050eff6fa" providerId="LiveId" clId="{260058A5-6A0D-4CCC-9FA5-9E951036B41B}" dt="2024-09-28T10:34:44.774" v="720" actId="122"/>
          <ac:spMkLst>
            <pc:docMk/>
            <pc:sldMk cId="0" sldId="266"/>
            <ac:spMk id="6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34:33.724" v="716" actId="478"/>
          <ac:picMkLst>
            <pc:docMk/>
            <pc:sldMk cId="0" sldId="266"/>
            <ac:picMk id="3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4:31.944" v="715" actId="478"/>
          <ac:picMkLst>
            <pc:docMk/>
            <pc:sldMk cId="0" sldId="266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4:35.432" v="717" actId="478"/>
          <ac:picMkLst>
            <pc:docMk/>
            <pc:sldMk cId="0" sldId="266"/>
            <ac:picMk id="5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38:32.545" v="765" actId="1035"/>
        <pc:sldMkLst>
          <pc:docMk/>
          <pc:sldMk cId="0" sldId="267"/>
        </pc:sldMkLst>
        <pc:spChg chg="mod">
          <ac:chgData name="Gagan Gupta" userId="1579f3e050eff6fa" providerId="LiveId" clId="{260058A5-6A0D-4CCC-9FA5-9E951036B41B}" dt="2024-09-28T10:38:32.545" v="765" actId="1035"/>
          <ac:spMkLst>
            <pc:docMk/>
            <pc:sldMk cId="0" sldId="267"/>
            <ac:spMk id="10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38:25.510" v="730" actId="478"/>
          <ac:picMkLst>
            <pc:docMk/>
            <pc:sldMk cId="0" sldId="267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8:25.510" v="730" actId="478"/>
          <ac:picMkLst>
            <pc:docMk/>
            <pc:sldMk cId="0" sldId="267"/>
            <ac:picMk id="7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8:25.510" v="730" actId="478"/>
          <ac:picMkLst>
            <pc:docMk/>
            <pc:sldMk cId="0" sldId="267"/>
            <ac:picMk id="8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38:25.510" v="730" actId="478"/>
          <ac:picMkLst>
            <pc:docMk/>
            <pc:sldMk cId="0" sldId="267"/>
            <ac:picMk id="9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40:50.149" v="846" actId="1076"/>
        <pc:sldMkLst>
          <pc:docMk/>
          <pc:sldMk cId="0" sldId="268"/>
        </pc:sldMkLst>
        <pc:spChg chg="mod">
          <ac:chgData name="Gagan Gupta" userId="1579f3e050eff6fa" providerId="LiveId" clId="{260058A5-6A0D-4CCC-9FA5-9E951036B41B}" dt="2024-09-28T10:40:50.149" v="846" actId="1076"/>
          <ac:spMkLst>
            <pc:docMk/>
            <pc:sldMk cId="0" sldId="268"/>
            <ac:spMk id="6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40:43.291" v="844" actId="478"/>
          <ac:spMkLst>
            <pc:docMk/>
            <pc:sldMk cId="0" sldId="268"/>
            <ac:spMk id="7" creationId="{00000000-0000-0000-0000-000000000000}"/>
          </ac:spMkLst>
        </pc:spChg>
        <pc:spChg chg="del">
          <ac:chgData name="Gagan Gupta" userId="1579f3e050eff6fa" providerId="LiveId" clId="{260058A5-6A0D-4CCC-9FA5-9E951036B41B}" dt="2024-09-28T10:40:43.291" v="844" actId="478"/>
          <ac:spMkLst>
            <pc:docMk/>
            <pc:sldMk cId="0" sldId="268"/>
            <ac:spMk id="8" creationId="{00000000-0000-0000-0000-000000000000}"/>
          </ac:spMkLst>
        </pc:spChg>
        <pc:spChg chg="del mod">
          <ac:chgData name="Gagan Gupta" userId="1579f3e050eff6fa" providerId="LiveId" clId="{260058A5-6A0D-4CCC-9FA5-9E951036B41B}" dt="2024-09-28T10:40:39.972" v="843"/>
          <ac:spMkLst>
            <pc:docMk/>
            <pc:sldMk cId="0" sldId="268"/>
            <ac:spMk id="9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40:43.291" v="844" actId="478"/>
          <ac:picMkLst>
            <pc:docMk/>
            <pc:sldMk cId="0" sldId="268"/>
            <ac:picMk id="3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0:43.291" v="844" actId="478"/>
          <ac:picMkLst>
            <pc:docMk/>
            <pc:sldMk cId="0" sldId="268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0:43.291" v="844" actId="478"/>
          <ac:picMkLst>
            <pc:docMk/>
            <pc:sldMk cId="0" sldId="268"/>
            <ac:picMk id="5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42:22.336" v="857" actId="1076"/>
        <pc:sldMkLst>
          <pc:docMk/>
          <pc:sldMk cId="0" sldId="269"/>
        </pc:sldMkLst>
        <pc:spChg chg="mod">
          <ac:chgData name="Gagan Gupta" userId="1579f3e050eff6fa" providerId="LiveId" clId="{260058A5-6A0D-4CCC-9FA5-9E951036B41B}" dt="2024-09-28T10:42:22.336" v="857" actId="1076"/>
          <ac:spMkLst>
            <pc:docMk/>
            <pc:sldMk cId="0" sldId="269"/>
            <ac:spMk id="10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42:13.608" v="854" actId="478"/>
          <ac:picMkLst>
            <pc:docMk/>
            <pc:sldMk cId="0" sldId="269"/>
            <ac:picMk id="6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2:13.608" v="854" actId="478"/>
          <ac:picMkLst>
            <pc:docMk/>
            <pc:sldMk cId="0" sldId="269"/>
            <ac:picMk id="7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2:13.608" v="854" actId="478"/>
          <ac:picMkLst>
            <pc:docMk/>
            <pc:sldMk cId="0" sldId="269"/>
            <ac:picMk id="8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2:16.971" v="855" actId="478"/>
          <ac:picMkLst>
            <pc:docMk/>
            <pc:sldMk cId="0" sldId="269"/>
            <ac:picMk id="9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43:17.948" v="868" actId="1076"/>
        <pc:sldMkLst>
          <pc:docMk/>
          <pc:sldMk cId="0" sldId="270"/>
        </pc:sldMkLst>
        <pc:spChg chg="mod">
          <ac:chgData name="Gagan Gupta" userId="1579f3e050eff6fa" providerId="LiveId" clId="{260058A5-6A0D-4CCC-9FA5-9E951036B41B}" dt="2024-09-28T10:43:17.948" v="868" actId="1076"/>
          <ac:spMkLst>
            <pc:docMk/>
            <pc:sldMk cId="0" sldId="270"/>
            <ac:spMk id="7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43:12.980" v="867" actId="478"/>
          <ac:picMkLst>
            <pc:docMk/>
            <pc:sldMk cId="0" sldId="270"/>
            <ac:picMk id="3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3:12.980" v="867" actId="478"/>
          <ac:picMkLst>
            <pc:docMk/>
            <pc:sldMk cId="0" sldId="270"/>
            <ac:picMk id="4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3:12.980" v="867" actId="478"/>
          <ac:picMkLst>
            <pc:docMk/>
            <pc:sldMk cId="0" sldId="270"/>
            <ac:picMk id="5" creationId="{00000000-0000-0000-0000-000000000000}"/>
          </ac:picMkLst>
        </pc:picChg>
        <pc:picChg chg="del">
          <ac:chgData name="Gagan Gupta" userId="1579f3e050eff6fa" providerId="LiveId" clId="{260058A5-6A0D-4CCC-9FA5-9E951036B41B}" dt="2024-09-28T10:43:12.980" v="867" actId="478"/>
          <ac:picMkLst>
            <pc:docMk/>
            <pc:sldMk cId="0" sldId="270"/>
            <ac:picMk id="6" creationId="{00000000-0000-0000-0000-000000000000}"/>
          </ac:picMkLst>
        </pc:picChg>
      </pc:sldChg>
      <pc:sldChg chg="delSp modSp mod">
        <pc:chgData name="Gagan Gupta" userId="1579f3e050eff6fa" providerId="LiveId" clId="{260058A5-6A0D-4CCC-9FA5-9E951036B41B}" dt="2024-09-28T10:43:45.336" v="887" actId="1076"/>
        <pc:sldMkLst>
          <pc:docMk/>
          <pc:sldMk cId="0" sldId="271"/>
        </pc:sldMkLst>
        <pc:spChg chg="mod">
          <ac:chgData name="Gagan Gupta" userId="1579f3e050eff6fa" providerId="LiveId" clId="{260058A5-6A0D-4CCC-9FA5-9E951036B41B}" dt="2024-09-28T10:43:45.336" v="887" actId="1076"/>
          <ac:spMkLst>
            <pc:docMk/>
            <pc:sldMk cId="0" sldId="271"/>
            <ac:spMk id="4" creationId="{00000000-0000-0000-0000-000000000000}"/>
          </ac:spMkLst>
        </pc:spChg>
        <pc:picChg chg="del">
          <ac:chgData name="Gagan Gupta" userId="1579f3e050eff6fa" providerId="LiveId" clId="{260058A5-6A0D-4CCC-9FA5-9E951036B41B}" dt="2024-09-28T10:43:39.088" v="885" actId="478"/>
          <ac:picMkLst>
            <pc:docMk/>
            <pc:sldMk cId="0" sldId="271"/>
            <ac:picMk id="3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800594" y="-1"/>
            <a:ext cx="10488295" cy="10287000"/>
          </a:xfrm>
          <a:custGeom>
            <a:avLst/>
            <a:gdLst/>
            <a:ahLst/>
            <a:cxnLst/>
            <a:rect l="l" t="t" r="r" b="b"/>
            <a:pathLst>
              <a:path w="10488294" h="10287000">
                <a:moveTo>
                  <a:pt x="10487914" y="0"/>
                </a:moveTo>
                <a:lnTo>
                  <a:pt x="0" y="0"/>
                </a:lnTo>
                <a:lnTo>
                  <a:pt x="0" y="10287000"/>
                </a:lnTo>
                <a:lnTo>
                  <a:pt x="10487914" y="10287000"/>
                </a:lnTo>
                <a:lnTo>
                  <a:pt x="104879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38099" y="1938642"/>
            <a:ext cx="15424500" cy="9740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412440" y="3316961"/>
            <a:ext cx="7540625" cy="2663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mailto:youremail@e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226011" y="1253096"/>
            <a:ext cx="7695565" cy="7661275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 marR="5080" indent="-635" algn="ctr">
              <a:lnSpc>
                <a:spcPct val="100200"/>
              </a:lnSpc>
              <a:spcBef>
                <a:spcPts val="115"/>
              </a:spcBef>
            </a:pPr>
            <a:r>
              <a:rPr sz="10000" b="1" spc="330" dirty="0">
                <a:solidFill>
                  <a:srgbClr val="FFFFFF"/>
                </a:solidFill>
                <a:latin typeface="Times New Roman"/>
                <a:cs typeface="Times New Roman"/>
              </a:rPr>
              <a:t>Unlocking </a:t>
            </a:r>
            <a:r>
              <a:rPr sz="10000" b="1" spc="335" dirty="0">
                <a:solidFill>
                  <a:srgbClr val="FFFFFF"/>
                </a:solidFill>
                <a:latin typeface="Times New Roman"/>
                <a:cs typeface="Times New Roman"/>
              </a:rPr>
              <a:t>Insights:</a:t>
            </a:r>
            <a:r>
              <a:rPr sz="10000" b="1" spc="-3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0" b="1" spc="32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10000" b="1" spc="385" dirty="0">
                <a:solidFill>
                  <a:srgbClr val="FFFFFF"/>
                </a:solidFill>
                <a:latin typeface="Times New Roman"/>
                <a:cs typeface="Times New Roman"/>
              </a:rPr>
              <a:t>Power</a:t>
            </a:r>
            <a:r>
              <a:rPr sz="10000" b="1" spc="-3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0" b="1" spc="395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10000" b="1" spc="400" dirty="0">
                <a:solidFill>
                  <a:srgbClr val="FFFFFF"/>
                </a:solidFill>
                <a:latin typeface="Times New Roman"/>
                <a:cs typeface="Times New Roman"/>
              </a:rPr>
              <a:t>Supervised </a:t>
            </a:r>
            <a:r>
              <a:rPr sz="10000" b="1" spc="285" dirty="0">
                <a:solidFill>
                  <a:srgbClr val="FFFFFF"/>
                </a:solidFill>
                <a:latin typeface="Times New Roman"/>
                <a:cs typeface="Times New Roman"/>
              </a:rPr>
              <a:t>Learning</a:t>
            </a:r>
            <a:endParaRPr sz="100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4998" y="1143000"/>
            <a:ext cx="5122075" cy="800099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033" rIns="0" bIns="0" rtlCol="0">
            <a:spAutoFit/>
          </a:bodyPr>
          <a:lstStyle/>
          <a:p>
            <a:pPr marL="9636760">
              <a:lnSpc>
                <a:spcPct val="100000"/>
              </a:lnSpc>
              <a:spcBef>
                <a:spcPts val="100"/>
              </a:spcBef>
            </a:pPr>
            <a:r>
              <a:rPr sz="4300" spc="204" dirty="0">
                <a:solidFill>
                  <a:srgbClr val="FFFFFF"/>
                </a:solidFill>
              </a:rPr>
              <a:t>Common</a:t>
            </a:r>
            <a:r>
              <a:rPr sz="4300" spc="-225" dirty="0">
                <a:solidFill>
                  <a:srgbClr val="FFFFFF"/>
                </a:solidFill>
              </a:rPr>
              <a:t> </a:t>
            </a:r>
            <a:r>
              <a:rPr sz="4300" spc="125" dirty="0">
                <a:solidFill>
                  <a:srgbClr val="FFFFFF"/>
                </a:solidFill>
              </a:rPr>
              <a:t>Applications</a:t>
            </a:r>
            <a:endParaRPr sz="43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89323" y="4739995"/>
            <a:ext cx="1488224" cy="3088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81194" y="3977995"/>
            <a:ext cx="2459418" cy="307263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732129" y="3977995"/>
            <a:ext cx="982091" cy="3088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089323" y="4357382"/>
            <a:ext cx="1980755" cy="249402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59968" y="4358995"/>
            <a:ext cx="1218819" cy="24778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062207" y="3135224"/>
            <a:ext cx="5635625" cy="3069590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671830" indent="-60325" algn="ctr">
              <a:lnSpc>
                <a:spcPct val="102000"/>
              </a:lnSpc>
              <a:spcBef>
                <a:spcPts val="65"/>
              </a:spcBef>
            </a:pP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Supervised</a:t>
            </a:r>
            <a:r>
              <a:rPr sz="24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learning</a:t>
            </a:r>
            <a:r>
              <a:rPr sz="24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has</a:t>
            </a:r>
            <a:r>
              <a:rPr sz="245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60" dirty="0">
                <a:solidFill>
                  <a:srgbClr val="FFFFFF"/>
                </a:solidFill>
                <a:latin typeface="Verdana"/>
                <a:cs typeface="Verdana"/>
              </a:rPr>
              <a:t>wide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range</a:t>
            </a:r>
            <a:r>
              <a:rPr sz="245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4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applications,</a:t>
            </a:r>
            <a:r>
              <a:rPr sz="24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65" dirty="0">
                <a:solidFill>
                  <a:srgbClr val="FFFFFF"/>
                </a:solidFill>
                <a:latin typeface="Verdana"/>
                <a:cs typeface="Verdana"/>
              </a:rPr>
              <a:t>including</a:t>
            </a:r>
            <a:endParaRPr sz="2450" dirty="0">
              <a:latin typeface="Verdana"/>
              <a:cs typeface="Verdana"/>
            </a:endParaRPr>
          </a:p>
          <a:p>
            <a:pPr marR="571500" algn="ctr">
              <a:lnSpc>
                <a:spcPct val="100000"/>
              </a:lnSpc>
              <a:spcBef>
                <a:spcPts val="60"/>
              </a:spcBef>
            </a:pPr>
            <a:r>
              <a:rPr sz="2450" spc="-41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endParaRPr sz="2450" dirty="0">
              <a:latin typeface="Verdana"/>
              <a:cs typeface="Verdana"/>
            </a:endParaRPr>
          </a:p>
          <a:p>
            <a:pPr marR="819150" algn="ctr">
              <a:lnSpc>
                <a:spcPct val="100000"/>
              </a:lnSpc>
              <a:spcBef>
                <a:spcPts val="60"/>
              </a:spcBef>
            </a:pPr>
            <a:r>
              <a:rPr sz="2450" spc="-36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24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endParaRPr sz="2450" dirty="0">
              <a:latin typeface="Verdana"/>
              <a:cs typeface="Verdana"/>
            </a:endParaRPr>
          </a:p>
          <a:p>
            <a:pPr marL="12700" marR="5080" indent="1499235">
              <a:lnSpc>
                <a:spcPct val="102000"/>
              </a:lnSpc>
            </a:pPr>
            <a:r>
              <a:rPr sz="2450" spc="-3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4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sz="24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use</a:t>
            </a:r>
            <a:r>
              <a:rPr sz="24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cases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demonstrate</a:t>
            </a:r>
            <a:r>
              <a:rPr sz="24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450" spc="-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45" dirty="0">
                <a:solidFill>
                  <a:srgbClr val="FFFFFF"/>
                </a:solidFill>
                <a:latin typeface="Verdana"/>
                <a:cs typeface="Verdana"/>
              </a:rPr>
              <a:t>versatility</a:t>
            </a:r>
            <a:r>
              <a:rPr sz="2450" spc="-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50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effectiveness</a:t>
            </a:r>
            <a:r>
              <a:rPr sz="245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4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supervised</a:t>
            </a:r>
            <a:r>
              <a:rPr sz="245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learning </a:t>
            </a:r>
            <a:r>
              <a:rPr sz="2450" spc="55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45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solving</a:t>
            </a:r>
            <a:r>
              <a:rPr sz="245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75" dirty="0">
                <a:solidFill>
                  <a:srgbClr val="FFFFFF"/>
                </a:solidFill>
                <a:latin typeface="Verdana"/>
                <a:cs typeface="Verdana"/>
              </a:rPr>
              <a:t>real-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world</a:t>
            </a:r>
            <a:r>
              <a:rPr sz="245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problems.</a:t>
            </a:r>
            <a:endParaRPr sz="2450" dirty="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3999" cy="102869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00225" y="1419873"/>
            <a:ext cx="5878830" cy="12407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125"/>
              </a:spcBef>
            </a:pPr>
            <a:r>
              <a:rPr sz="3950" spc="150" dirty="0"/>
              <a:t>Challenges</a:t>
            </a:r>
            <a:r>
              <a:rPr sz="3950" spc="-55" dirty="0"/>
              <a:t> </a:t>
            </a:r>
            <a:r>
              <a:rPr sz="3950" spc="180" dirty="0"/>
              <a:t>in</a:t>
            </a:r>
            <a:r>
              <a:rPr sz="3950" spc="-50" dirty="0"/>
              <a:t> </a:t>
            </a:r>
            <a:r>
              <a:rPr sz="3950" spc="165" dirty="0"/>
              <a:t>Supervised</a:t>
            </a:r>
            <a:endParaRPr sz="3950" dirty="0"/>
          </a:p>
          <a:p>
            <a:pPr marR="5080" algn="ctr">
              <a:lnSpc>
                <a:spcPct val="100000"/>
              </a:lnSpc>
              <a:spcBef>
                <a:spcPts val="60"/>
              </a:spcBef>
            </a:pPr>
            <a:r>
              <a:rPr sz="3950" spc="114" dirty="0"/>
              <a:t>Learning</a:t>
            </a:r>
            <a:endParaRPr sz="3950" dirty="0"/>
          </a:p>
        </p:txBody>
      </p:sp>
      <p:sp>
        <p:nvSpPr>
          <p:cNvPr id="6" name="object 6"/>
          <p:cNvSpPr txBox="1"/>
          <p:nvPr/>
        </p:nvSpPr>
        <p:spPr>
          <a:xfrm>
            <a:off x="1524635" y="3168650"/>
            <a:ext cx="6154420" cy="35218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15570" marR="5080" indent="591185" algn="ctr">
              <a:lnSpc>
                <a:spcPct val="117300"/>
              </a:lnSpc>
              <a:spcBef>
                <a:spcPts val="95"/>
              </a:spcBef>
            </a:pPr>
            <a:r>
              <a:rPr lang="en-US" sz="2450" dirty="0">
                <a:latin typeface="Verdana"/>
                <a:cs typeface="Verdana"/>
              </a:rPr>
              <a:t>Despite its advantages, supervised learning faces challenges such as data quality, labelling cost and the need for large datasets. Addressing these issues is essential for achieving reliable and robust models.</a:t>
            </a:r>
          </a:p>
          <a:p>
            <a:pPr marL="115570" marR="5080" indent="591185" algn="ctr">
              <a:lnSpc>
                <a:spcPct val="117300"/>
              </a:lnSpc>
              <a:spcBef>
                <a:spcPts val="95"/>
              </a:spcBef>
            </a:pPr>
            <a:endParaRPr sz="2450" dirty="0">
              <a:latin typeface="Verdana"/>
              <a:cs typeface="Verdan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10287000"/>
            <a:chOff x="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3999" y="0"/>
                  </a:moveTo>
                  <a:lnTo>
                    <a:pt x="0" y="0"/>
                  </a:lnTo>
                  <a:lnTo>
                    <a:pt x="0" y="10286997"/>
                  </a:lnTo>
                  <a:lnTo>
                    <a:pt x="9143999" y="10286997"/>
                  </a:lnTo>
                  <a:lnTo>
                    <a:pt x="914399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4998" y="1142997"/>
              <a:ext cx="6467474" cy="80010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553195" y="1494193"/>
            <a:ext cx="506730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140" dirty="0"/>
              <a:t>Future</a:t>
            </a:r>
            <a:r>
              <a:rPr sz="6000" spc="-220" dirty="0"/>
              <a:t> </a:t>
            </a:r>
            <a:r>
              <a:rPr sz="6000" spc="210" dirty="0"/>
              <a:t>Trends</a:t>
            </a:r>
            <a:endParaRPr sz="6000"/>
          </a:p>
        </p:txBody>
      </p:sp>
      <p:sp>
        <p:nvSpPr>
          <p:cNvPr id="10" name="object 10"/>
          <p:cNvSpPr txBox="1"/>
          <p:nvPr/>
        </p:nvSpPr>
        <p:spPr>
          <a:xfrm>
            <a:off x="10478998" y="3244850"/>
            <a:ext cx="5842635" cy="305410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304165" algn="ctr">
              <a:lnSpc>
                <a:spcPct val="102000"/>
              </a:lnSpc>
              <a:spcBef>
                <a:spcPts val="65"/>
              </a:spcBef>
            </a:pPr>
            <a:r>
              <a:rPr sz="2450" dirty="0">
                <a:latin typeface="Verdana"/>
                <a:cs typeface="Verdana"/>
              </a:rPr>
              <a:t>The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future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of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learning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is </a:t>
            </a:r>
            <a:r>
              <a:rPr sz="2450" dirty="0">
                <a:latin typeface="Verdana"/>
                <a:cs typeface="Verdana"/>
              </a:rPr>
              <a:t>promising,</a:t>
            </a:r>
            <a:r>
              <a:rPr sz="2450" spc="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with</a:t>
            </a:r>
            <a:r>
              <a:rPr sz="2450" spc="1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advancements</a:t>
            </a:r>
            <a:r>
              <a:rPr sz="2450" spc="10" dirty="0">
                <a:latin typeface="Verdana"/>
                <a:cs typeface="Verdana"/>
              </a:rPr>
              <a:t> </a:t>
            </a:r>
            <a:r>
              <a:rPr sz="2450" spc="30" dirty="0">
                <a:latin typeface="Verdana"/>
                <a:cs typeface="Verdana"/>
              </a:rPr>
              <a:t>in</a:t>
            </a:r>
            <a:r>
              <a:rPr lang="en-US" sz="2450" spc="30" dirty="0">
                <a:latin typeface="Verdana"/>
                <a:cs typeface="Verdana"/>
              </a:rPr>
              <a:t> deep learning, automated machine learning and transfer learning</a:t>
            </a:r>
            <a:r>
              <a:rPr sz="2450" spc="-365" dirty="0">
                <a:latin typeface="Verdana"/>
                <a:cs typeface="Verdana"/>
              </a:rPr>
              <a:t>.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These</a:t>
            </a:r>
            <a:endParaRPr sz="2450" dirty="0">
              <a:latin typeface="Verdana"/>
              <a:cs typeface="Verdana"/>
            </a:endParaRPr>
          </a:p>
          <a:p>
            <a:pPr marL="12700" marR="814069" algn="ctr">
              <a:lnSpc>
                <a:spcPct val="102000"/>
              </a:lnSpc>
            </a:pPr>
            <a:r>
              <a:rPr sz="2450" dirty="0">
                <a:latin typeface="Verdana"/>
                <a:cs typeface="Verdana"/>
              </a:rPr>
              <a:t>trends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are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likely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enhance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25" dirty="0">
                <a:latin typeface="Verdana"/>
                <a:cs typeface="Verdana"/>
              </a:rPr>
              <a:t>the </a:t>
            </a:r>
            <a:r>
              <a:rPr sz="2450" dirty="0">
                <a:latin typeface="Verdana"/>
                <a:cs typeface="Verdana"/>
              </a:rPr>
              <a:t>capabilities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accessibility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of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1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learning</a:t>
            </a:r>
            <a:r>
              <a:rPr sz="2450" spc="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techniques.</a:t>
            </a:r>
            <a:endParaRPr sz="24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2288" y="1419873"/>
            <a:ext cx="6236335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50" spc="100" dirty="0"/>
              <a:t>Ethical</a:t>
            </a:r>
            <a:r>
              <a:rPr sz="4650" spc="-80" dirty="0"/>
              <a:t> </a:t>
            </a:r>
            <a:r>
              <a:rPr sz="4650" spc="180" dirty="0"/>
              <a:t>Considerations</a:t>
            </a:r>
            <a:endParaRPr sz="4650"/>
          </a:p>
        </p:txBody>
      </p:sp>
      <p:sp>
        <p:nvSpPr>
          <p:cNvPr id="6" name="object 6"/>
          <p:cNvSpPr txBox="1"/>
          <p:nvPr/>
        </p:nvSpPr>
        <p:spPr>
          <a:xfrm>
            <a:off x="1438645" y="2635250"/>
            <a:ext cx="6038850" cy="35475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 marR="5080" indent="-26034" algn="ctr">
              <a:lnSpc>
                <a:spcPct val="117300"/>
              </a:lnSpc>
              <a:spcBef>
                <a:spcPts val="95"/>
              </a:spcBef>
            </a:pPr>
            <a:r>
              <a:rPr sz="2450" spc="-10" dirty="0">
                <a:latin typeface="Verdana"/>
                <a:cs typeface="Verdana"/>
              </a:rPr>
              <a:t>As</a:t>
            </a:r>
            <a:r>
              <a:rPr sz="2450" spc="-10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learning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becomes</a:t>
            </a:r>
            <a:r>
              <a:rPr sz="2450" spc="-10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more </a:t>
            </a:r>
            <a:r>
              <a:rPr sz="2450" spc="-40" dirty="0">
                <a:latin typeface="Verdana"/>
                <a:cs typeface="Verdana"/>
              </a:rPr>
              <a:t>prevalent, </a:t>
            </a:r>
            <a:r>
              <a:rPr sz="2450" dirty="0">
                <a:latin typeface="Verdana"/>
                <a:cs typeface="Verdana"/>
              </a:rPr>
              <a:t>ethical</a:t>
            </a:r>
            <a:r>
              <a:rPr sz="2450" spc="-4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considerations</a:t>
            </a:r>
            <a:r>
              <a:rPr sz="2450" spc="-3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must</a:t>
            </a:r>
            <a:endParaRPr lang="en-US" sz="2450" spc="55" dirty="0">
              <a:latin typeface="Verdana"/>
              <a:cs typeface="Verdana"/>
            </a:endParaRPr>
          </a:p>
          <a:p>
            <a:pPr marL="38100" marR="5080" indent="-26034" algn="ctr">
              <a:lnSpc>
                <a:spcPct val="117300"/>
              </a:lnSpc>
              <a:spcBef>
                <a:spcPts val="95"/>
              </a:spcBef>
            </a:pPr>
            <a:r>
              <a:rPr lang="en-US" sz="2450" spc="85" dirty="0">
                <a:latin typeface="Verdana"/>
                <a:cs typeface="Verdana"/>
              </a:rPr>
              <a:t>be</a:t>
            </a:r>
            <a:r>
              <a:rPr lang="en-US" sz="2450" spc="-180" dirty="0">
                <a:latin typeface="Verdana"/>
                <a:cs typeface="Verdana"/>
              </a:rPr>
              <a:t> </a:t>
            </a:r>
            <a:r>
              <a:rPr lang="en-US" sz="2450" spc="-20" dirty="0">
                <a:latin typeface="Verdana"/>
                <a:cs typeface="Verdana"/>
              </a:rPr>
              <a:t>addressed.</a:t>
            </a:r>
            <a:r>
              <a:rPr lang="en-US" sz="2450" spc="-175" dirty="0">
                <a:latin typeface="Verdana"/>
                <a:cs typeface="Verdana"/>
              </a:rPr>
              <a:t> </a:t>
            </a:r>
            <a:r>
              <a:rPr lang="en-US" sz="2450" spc="-75" dirty="0">
                <a:latin typeface="Verdana"/>
                <a:cs typeface="Verdana"/>
              </a:rPr>
              <a:t>Issues</a:t>
            </a:r>
            <a:r>
              <a:rPr lang="en-US" sz="2450" spc="-180" dirty="0">
                <a:latin typeface="Verdana"/>
                <a:cs typeface="Verdana"/>
              </a:rPr>
              <a:t> </a:t>
            </a:r>
            <a:r>
              <a:rPr lang="en-US" sz="2450" spc="60" dirty="0">
                <a:latin typeface="Verdana"/>
                <a:cs typeface="Verdana"/>
              </a:rPr>
              <a:t>such</a:t>
            </a:r>
            <a:r>
              <a:rPr lang="en-US" sz="2450" spc="-175" dirty="0">
                <a:latin typeface="Verdana"/>
                <a:cs typeface="Verdana"/>
              </a:rPr>
              <a:t> </a:t>
            </a:r>
            <a:r>
              <a:rPr lang="en-US" sz="2450" spc="-25" dirty="0">
                <a:latin typeface="Verdana"/>
                <a:cs typeface="Verdana"/>
              </a:rPr>
              <a:t>as bias, transparency, accountability are</a:t>
            </a:r>
          </a:p>
          <a:p>
            <a:pPr marL="38100" marR="5080" indent="-26034" algn="ctr">
              <a:lnSpc>
                <a:spcPct val="117300"/>
              </a:lnSpc>
              <a:spcBef>
                <a:spcPts val="95"/>
              </a:spcBef>
            </a:pPr>
            <a:r>
              <a:rPr lang="en-US" sz="2450" dirty="0">
                <a:latin typeface="Verdana"/>
                <a:cs typeface="Verdana"/>
              </a:rPr>
              <a:t>critical</a:t>
            </a:r>
            <a:r>
              <a:rPr lang="en-US" sz="2450" spc="-145" dirty="0">
                <a:latin typeface="Verdana"/>
                <a:cs typeface="Verdana"/>
              </a:rPr>
              <a:t> </a:t>
            </a:r>
            <a:r>
              <a:rPr lang="en-US" sz="2450" dirty="0">
                <a:latin typeface="Verdana"/>
                <a:cs typeface="Verdana"/>
              </a:rPr>
              <a:t>to</a:t>
            </a:r>
            <a:r>
              <a:rPr lang="en-US" sz="2450" spc="-145" dirty="0">
                <a:latin typeface="Verdana"/>
                <a:cs typeface="Verdana"/>
              </a:rPr>
              <a:t> </a:t>
            </a:r>
            <a:r>
              <a:rPr lang="en-US" sz="2450" dirty="0">
                <a:latin typeface="Verdana"/>
                <a:cs typeface="Verdana"/>
              </a:rPr>
              <a:t>ensure</a:t>
            </a:r>
            <a:r>
              <a:rPr lang="en-US" sz="2450" spc="-145" dirty="0">
                <a:latin typeface="Verdana"/>
                <a:cs typeface="Verdana"/>
              </a:rPr>
              <a:t> </a:t>
            </a:r>
            <a:r>
              <a:rPr lang="en-US" sz="2450" spc="-45" dirty="0">
                <a:latin typeface="Verdana"/>
                <a:cs typeface="Verdana"/>
              </a:rPr>
              <a:t>fair</a:t>
            </a:r>
            <a:r>
              <a:rPr lang="en-US" sz="2450" spc="-140" dirty="0">
                <a:latin typeface="Verdana"/>
                <a:cs typeface="Verdana"/>
              </a:rPr>
              <a:t> </a:t>
            </a:r>
            <a:r>
              <a:rPr lang="en-US" sz="2450" spc="75" dirty="0">
                <a:latin typeface="Verdana"/>
                <a:cs typeface="Verdana"/>
              </a:rPr>
              <a:t>and</a:t>
            </a:r>
            <a:r>
              <a:rPr lang="en-US" sz="2450" spc="-145" dirty="0">
                <a:latin typeface="Verdana"/>
                <a:cs typeface="Verdana"/>
              </a:rPr>
              <a:t> </a:t>
            </a:r>
            <a:r>
              <a:rPr lang="en-US" sz="2450" spc="-10" dirty="0">
                <a:latin typeface="Verdana"/>
                <a:cs typeface="Verdana"/>
              </a:rPr>
              <a:t>responsible </a:t>
            </a:r>
            <a:r>
              <a:rPr lang="en-US" sz="2450" dirty="0">
                <a:latin typeface="Verdana"/>
                <a:cs typeface="Verdana"/>
              </a:rPr>
              <a:t>use</a:t>
            </a:r>
            <a:r>
              <a:rPr lang="en-US" sz="2450" spc="-130" dirty="0">
                <a:latin typeface="Verdana"/>
                <a:cs typeface="Verdana"/>
              </a:rPr>
              <a:t> </a:t>
            </a:r>
            <a:r>
              <a:rPr lang="en-US" sz="2450" dirty="0">
                <a:latin typeface="Verdana"/>
                <a:cs typeface="Verdana"/>
              </a:rPr>
              <a:t>of</a:t>
            </a:r>
            <a:r>
              <a:rPr lang="en-US" sz="2450" spc="-130" dirty="0">
                <a:latin typeface="Verdana"/>
                <a:cs typeface="Verdana"/>
              </a:rPr>
              <a:t> </a:t>
            </a:r>
            <a:r>
              <a:rPr lang="en-US" sz="2450" spc="75" dirty="0">
                <a:latin typeface="Verdana"/>
                <a:cs typeface="Verdana"/>
              </a:rPr>
              <a:t>machine</a:t>
            </a:r>
            <a:r>
              <a:rPr lang="en-US" sz="2450" spc="-125" dirty="0">
                <a:latin typeface="Verdana"/>
                <a:cs typeface="Verdana"/>
              </a:rPr>
              <a:t> </a:t>
            </a:r>
            <a:r>
              <a:rPr lang="en-US" sz="2450" dirty="0">
                <a:latin typeface="Verdana"/>
                <a:cs typeface="Verdana"/>
              </a:rPr>
              <a:t>learning</a:t>
            </a:r>
            <a:r>
              <a:rPr lang="en-US" sz="2450" spc="-130" dirty="0">
                <a:latin typeface="Verdana"/>
                <a:cs typeface="Verdana"/>
              </a:rPr>
              <a:t> </a:t>
            </a:r>
            <a:r>
              <a:rPr lang="en-US" sz="2450" spc="-10" dirty="0">
                <a:latin typeface="Verdana"/>
                <a:cs typeface="Verdana"/>
              </a:rPr>
              <a:t>technologies.</a:t>
            </a:r>
            <a:endParaRPr lang="en-US" sz="2450" dirty="0">
              <a:latin typeface="Verdana"/>
              <a:cs typeface="Verdana"/>
            </a:endParaRPr>
          </a:p>
          <a:p>
            <a:pPr marL="38100" marR="5080" indent="-26034" algn="ctr">
              <a:lnSpc>
                <a:spcPct val="117300"/>
              </a:lnSpc>
              <a:spcBef>
                <a:spcPts val="95"/>
              </a:spcBef>
            </a:pPr>
            <a:endParaRPr lang="en-US" sz="2450" dirty="0">
              <a:latin typeface="Verdana"/>
              <a:cs typeface="Verdana"/>
            </a:endParaRPr>
          </a:p>
          <a:p>
            <a:pPr marL="38100" marR="5080" indent="-26034" algn="ctr">
              <a:lnSpc>
                <a:spcPct val="117300"/>
              </a:lnSpc>
              <a:spcBef>
                <a:spcPts val="95"/>
              </a:spcBef>
            </a:pPr>
            <a:endParaRPr lang="en-US" sz="2450" dirty="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-1"/>
            <a:ext cx="9144000" cy="10287000"/>
            <a:chOff x="9144000" y="-1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-1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2" y="1142997"/>
              <a:ext cx="6496049" cy="79629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/>
              <a:t>Real-</a:t>
            </a:r>
            <a:r>
              <a:rPr dirty="0"/>
              <a:t>World</a:t>
            </a:r>
            <a:r>
              <a:rPr spc="-45" dirty="0"/>
              <a:t> </a:t>
            </a:r>
            <a:r>
              <a:rPr spc="130" dirty="0"/>
              <a:t>Case</a:t>
            </a:r>
            <a:r>
              <a:rPr spc="-40" dirty="0"/>
              <a:t> </a:t>
            </a:r>
            <a:r>
              <a:rPr spc="160" dirty="0"/>
              <a:t>Studies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410721" y="3092450"/>
            <a:ext cx="6203315" cy="3076996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212725" algn="ctr">
              <a:lnSpc>
                <a:spcPct val="118200"/>
              </a:lnSpc>
              <a:spcBef>
                <a:spcPts val="70"/>
              </a:spcBef>
              <a:tabLst>
                <a:tab pos="4342765" algn="l"/>
              </a:tabLst>
            </a:pPr>
            <a:r>
              <a:rPr sz="2450" spc="65" dirty="0">
                <a:latin typeface="Verdana"/>
                <a:cs typeface="Verdana"/>
              </a:rPr>
              <a:t>Numerous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organizations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leverage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6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learning</a:t>
            </a:r>
            <a:r>
              <a:rPr sz="2450" spc="-6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for</a:t>
            </a:r>
            <a:r>
              <a:rPr sz="2450" spc="-65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impactful </a:t>
            </a:r>
            <a:r>
              <a:rPr sz="2450" spc="-65" dirty="0">
                <a:latin typeface="Verdana"/>
                <a:cs typeface="Verdana"/>
              </a:rPr>
              <a:t>results.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For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30" dirty="0">
                <a:latin typeface="Verdana"/>
                <a:cs typeface="Verdana"/>
              </a:rPr>
              <a:t>example,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companies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use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it for</a:t>
            </a:r>
            <a:r>
              <a:rPr lang="en-US" sz="2450" spc="-25" dirty="0">
                <a:latin typeface="Verdana"/>
                <a:cs typeface="Verdana"/>
              </a:rPr>
              <a:t> customer segmentation, fraud detection and predictive maintenance, </a:t>
            </a:r>
            <a:r>
              <a:rPr sz="2450" dirty="0">
                <a:latin typeface="Verdana"/>
                <a:cs typeface="Verdana"/>
              </a:rPr>
              <a:t>showcasing</a:t>
            </a:r>
            <a:r>
              <a:rPr sz="2450" spc="-1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its</a:t>
            </a:r>
            <a:r>
              <a:rPr sz="2450" dirty="0">
                <a:latin typeface="Verdana"/>
                <a:cs typeface="Verdana"/>
              </a:rPr>
              <a:t> practical</a:t>
            </a:r>
            <a:r>
              <a:rPr sz="2450" spc="-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beneﬁts</a:t>
            </a:r>
            <a:r>
              <a:rPr sz="2450" spc="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across </a:t>
            </a:r>
            <a:r>
              <a:rPr sz="2450" spc="-30" dirty="0">
                <a:latin typeface="Verdana"/>
                <a:cs typeface="Verdana"/>
              </a:rPr>
              <a:t>various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industries.</a:t>
            </a:r>
            <a:endParaRPr sz="24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2290" y="1419873"/>
            <a:ext cx="6236335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50" spc="160" dirty="0"/>
              <a:t>Tools</a:t>
            </a:r>
            <a:r>
              <a:rPr sz="4650" spc="-70" dirty="0"/>
              <a:t> </a:t>
            </a:r>
            <a:r>
              <a:rPr sz="4650" spc="175" dirty="0"/>
              <a:t>and</a:t>
            </a:r>
            <a:r>
              <a:rPr sz="4650" spc="-70" dirty="0"/>
              <a:t> </a:t>
            </a:r>
            <a:r>
              <a:rPr sz="4650" spc="140" dirty="0"/>
              <a:t>Frameworks</a:t>
            </a:r>
            <a:endParaRPr sz="4650"/>
          </a:p>
        </p:txBody>
      </p:sp>
      <p:sp>
        <p:nvSpPr>
          <p:cNvPr id="7" name="object 7"/>
          <p:cNvSpPr txBox="1"/>
          <p:nvPr/>
        </p:nvSpPr>
        <p:spPr>
          <a:xfrm>
            <a:off x="1524522" y="2559050"/>
            <a:ext cx="6071870" cy="311303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 algn="ctr">
              <a:lnSpc>
                <a:spcPct val="117300"/>
              </a:lnSpc>
              <a:spcBef>
                <a:spcPts val="95"/>
              </a:spcBef>
            </a:pPr>
            <a:r>
              <a:rPr sz="2450" spc="-20" dirty="0">
                <a:latin typeface="Verdana"/>
                <a:cs typeface="Verdana"/>
              </a:rPr>
              <a:t>Various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tools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frameworks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facilitate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learning,</a:t>
            </a:r>
            <a:r>
              <a:rPr sz="2450" spc="-95" dirty="0">
                <a:latin typeface="Verdana"/>
                <a:cs typeface="Verdana"/>
              </a:rPr>
              <a:t> </a:t>
            </a:r>
            <a:r>
              <a:rPr sz="2450" spc="65" dirty="0">
                <a:latin typeface="Verdana"/>
                <a:cs typeface="Verdana"/>
              </a:rPr>
              <a:t>including</a:t>
            </a:r>
            <a:r>
              <a:rPr lang="en-US" sz="2450" spc="65" dirty="0">
                <a:latin typeface="Verdana"/>
                <a:cs typeface="Verdana"/>
              </a:rPr>
              <a:t> scikit-learn, TensorFlow and </a:t>
            </a:r>
            <a:r>
              <a:rPr lang="en-US" sz="2450" spc="65" dirty="0" err="1">
                <a:latin typeface="Verdana"/>
                <a:cs typeface="Verdana"/>
              </a:rPr>
              <a:t>Pytorch</a:t>
            </a:r>
            <a:r>
              <a:rPr sz="2450" spc="-365" dirty="0">
                <a:latin typeface="Verdana"/>
                <a:cs typeface="Verdana"/>
              </a:rPr>
              <a:t>.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These</a:t>
            </a:r>
            <a:r>
              <a:rPr lang="en-US" sz="2450" spc="-1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platforms</a:t>
            </a:r>
            <a:r>
              <a:rPr sz="2450" spc="-7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provide</a:t>
            </a:r>
            <a:r>
              <a:rPr sz="2450" spc="-7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robust</a:t>
            </a:r>
            <a:r>
              <a:rPr sz="2450" spc="-70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libraries</a:t>
            </a:r>
            <a:r>
              <a:rPr sz="2450" spc="-7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and </a:t>
            </a:r>
            <a:r>
              <a:rPr sz="2450" dirty="0">
                <a:latin typeface="Verdana"/>
                <a:cs typeface="Verdana"/>
              </a:rPr>
              <a:t>functionalities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simplify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the</a:t>
            </a:r>
            <a:r>
              <a:rPr sz="2450" spc="-50" dirty="0">
                <a:latin typeface="Verdana"/>
                <a:cs typeface="Verdana"/>
              </a:rPr>
              <a:t> </a:t>
            </a:r>
            <a:r>
              <a:rPr sz="2450" spc="80" dirty="0">
                <a:latin typeface="Verdana"/>
                <a:cs typeface="Verdana"/>
              </a:rPr>
              <a:t>model</a:t>
            </a:r>
            <a:endParaRPr sz="2450" dirty="0">
              <a:latin typeface="Verdana"/>
              <a:cs typeface="Verdana"/>
            </a:endParaRPr>
          </a:p>
          <a:p>
            <a:pPr marR="5080" algn="ctr">
              <a:lnSpc>
                <a:spcPct val="100000"/>
              </a:lnSpc>
              <a:spcBef>
                <a:spcPts val="509"/>
              </a:spcBef>
            </a:pPr>
            <a:r>
              <a:rPr sz="2450" spc="50" dirty="0">
                <a:latin typeface="Verdana"/>
                <a:cs typeface="Verdana"/>
              </a:rPr>
              <a:t>development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process.</a:t>
            </a:r>
            <a:endParaRPr sz="2450" dirty="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4093" y="1429398"/>
            <a:ext cx="571500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225" dirty="0"/>
              <a:t>Tips</a:t>
            </a:r>
            <a:r>
              <a:rPr sz="6000" spc="-100" dirty="0"/>
              <a:t> </a:t>
            </a:r>
            <a:r>
              <a:rPr sz="6000" spc="165" dirty="0"/>
              <a:t>for</a:t>
            </a:r>
            <a:r>
              <a:rPr sz="6000" spc="-225" dirty="0"/>
              <a:t> </a:t>
            </a:r>
            <a:r>
              <a:rPr sz="6000" spc="320" dirty="0"/>
              <a:t>Success</a:t>
            </a:r>
            <a:endParaRPr sz="6000"/>
          </a:p>
        </p:txBody>
      </p:sp>
      <p:sp>
        <p:nvSpPr>
          <p:cNvPr id="4" name="object 4"/>
          <p:cNvSpPr txBox="1"/>
          <p:nvPr/>
        </p:nvSpPr>
        <p:spPr>
          <a:xfrm>
            <a:off x="1804390" y="2635250"/>
            <a:ext cx="6034405" cy="266382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 indent="221615" algn="ctr">
              <a:lnSpc>
                <a:spcPct val="118000"/>
              </a:lnSpc>
              <a:spcBef>
                <a:spcPts val="75"/>
              </a:spcBef>
              <a:tabLst>
                <a:tab pos="2372360" algn="l"/>
              </a:tabLst>
            </a:pPr>
            <a:r>
              <a:rPr sz="2450" spc="-100" dirty="0">
                <a:latin typeface="Verdana"/>
                <a:cs typeface="Verdana"/>
              </a:rPr>
              <a:t>To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excel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in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learning,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focus </a:t>
            </a:r>
            <a:r>
              <a:rPr sz="2450" spc="65" dirty="0">
                <a:latin typeface="Verdana"/>
                <a:cs typeface="Verdana"/>
              </a:rPr>
              <a:t>on</a:t>
            </a:r>
            <a:r>
              <a:rPr lang="en-US" sz="2450" spc="65" dirty="0">
                <a:latin typeface="Verdana"/>
                <a:cs typeface="Verdana"/>
              </a:rPr>
              <a:t> data quality</a:t>
            </a:r>
            <a:r>
              <a:rPr sz="2450" spc="-365" dirty="0">
                <a:latin typeface="Verdana"/>
                <a:cs typeface="Verdana"/>
              </a:rPr>
              <a:t>,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understand</a:t>
            </a:r>
            <a:r>
              <a:rPr sz="2450" spc="-210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your </a:t>
            </a:r>
            <a:r>
              <a:rPr sz="2450" dirty="0">
                <a:latin typeface="Verdana"/>
                <a:cs typeface="Verdana"/>
              </a:rPr>
              <a:t>algorithms,</a:t>
            </a:r>
            <a:r>
              <a:rPr sz="2450" spc="-3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3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continuously</a:t>
            </a:r>
            <a:r>
              <a:rPr sz="2450" spc="-3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evaluate </a:t>
            </a:r>
            <a:r>
              <a:rPr sz="2450" spc="-25" dirty="0">
                <a:latin typeface="Verdana"/>
                <a:cs typeface="Verdana"/>
              </a:rPr>
              <a:t>your</a:t>
            </a:r>
            <a:r>
              <a:rPr sz="2450" spc="-13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models.</a:t>
            </a:r>
            <a:r>
              <a:rPr sz="2450" spc="-135" dirty="0">
                <a:latin typeface="Verdana"/>
                <a:cs typeface="Verdana"/>
              </a:rPr>
              <a:t> </a:t>
            </a:r>
            <a:r>
              <a:rPr sz="2450" spc="-70" dirty="0">
                <a:latin typeface="Verdana"/>
                <a:cs typeface="Verdana"/>
              </a:rPr>
              <a:t>Iterative</a:t>
            </a:r>
            <a:r>
              <a:rPr sz="2450" spc="-13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testing</a:t>
            </a:r>
            <a:r>
              <a:rPr sz="2450" spc="-135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and </a:t>
            </a:r>
            <a:r>
              <a:rPr sz="2450" dirty="0">
                <a:latin typeface="Verdana"/>
                <a:cs typeface="Verdana"/>
              </a:rPr>
              <a:t>reﬁnement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are</a:t>
            </a:r>
            <a:r>
              <a:rPr sz="2450" spc="-55" dirty="0">
                <a:latin typeface="Verdana"/>
                <a:cs typeface="Verdana"/>
              </a:rPr>
              <a:t> key</a:t>
            </a:r>
            <a:r>
              <a:rPr sz="2450" spc="-6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achieving</a:t>
            </a:r>
            <a:r>
              <a:rPr sz="2450" spc="-5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high-</a:t>
            </a:r>
            <a:endParaRPr sz="2450" dirty="0">
              <a:latin typeface="Verdana"/>
              <a:cs typeface="Verdana"/>
            </a:endParaRPr>
          </a:p>
          <a:p>
            <a:pPr marR="5080" algn="ctr">
              <a:lnSpc>
                <a:spcPct val="100000"/>
              </a:lnSpc>
              <a:spcBef>
                <a:spcPts val="509"/>
              </a:spcBef>
            </a:pPr>
            <a:r>
              <a:rPr sz="2450" dirty="0">
                <a:latin typeface="Verdana"/>
                <a:cs typeface="Verdana"/>
              </a:rPr>
              <a:t>performance</a:t>
            </a:r>
            <a:r>
              <a:rPr sz="2450" spc="23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outcomes.</a:t>
            </a:r>
            <a:endParaRPr sz="2450" dirty="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777"/>
            <a:ext cx="18288000" cy="10287000"/>
            <a:chOff x="0" y="-1777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-1765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8000" y="0"/>
                  </a:moveTo>
                  <a:lnTo>
                    <a:pt x="17061942" y="0"/>
                  </a:lnTo>
                  <a:lnTo>
                    <a:pt x="17061942" y="1225550"/>
                  </a:lnTo>
                  <a:lnTo>
                    <a:pt x="17061942" y="9061450"/>
                  </a:lnTo>
                  <a:lnTo>
                    <a:pt x="12092534" y="9061450"/>
                  </a:lnTo>
                  <a:lnTo>
                    <a:pt x="12092534" y="9057615"/>
                  </a:lnTo>
                  <a:lnTo>
                    <a:pt x="6195504" y="9057615"/>
                  </a:lnTo>
                  <a:lnTo>
                    <a:pt x="6195504" y="9061450"/>
                  </a:lnTo>
                  <a:lnTo>
                    <a:pt x="1225994" y="9061450"/>
                  </a:lnTo>
                  <a:lnTo>
                    <a:pt x="1225994" y="1225550"/>
                  </a:lnTo>
                  <a:lnTo>
                    <a:pt x="6195504" y="1225550"/>
                  </a:lnTo>
                  <a:lnTo>
                    <a:pt x="6195504" y="1230045"/>
                  </a:lnTo>
                  <a:lnTo>
                    <a:pt x="12092534" y="1230045"/>
                  </a:lnTo>
                  <a:lnTo>
                    <a:pt x="12092534" y="1225550"/>
                  </a:lnTo>
                  <a:lnTo>
                    <a:pt x="17061942" y="1225550"/>
                  </a:lnTo>
                  <a:lnTo>
                    <a:pt x="17061942" y="0"/>
                  </a:lnTo>
                  <a:lnTo>
                    <a:pt x="11815737" y="0"/>
                  </a:lnTo>
                  <a:lnTo>
                    <a:pt x="11815737" y="1828"/>
                  </a:lnTo>
                  <a:lnTo>
                    <a:pt x="6472263" y="1828"/>
                  </a:lnTo>
                  <a:lnTo>
                    <a:pt x="6472263" y="0"/>
                  </a:lnTo>
                  <a:lnTo>
                    <a:pt x="0" y="0"/>
                  </a:lnTo>
                  <a:lnTo>
                    <a:pt x="0" y="1225550"/>
                  </a:lnTo>
                  <a:lnTo>
                    <a:pt x="0" y="9061450"/>
                  </a:lnTo>
                  <a:lnTo>
                    <a:pt x="0" y="10287000"/>
                  </a:lnTo>
                  <a:lnTo>
                    <a:pt x="6472263" y="10287000"/>
                  </a:lnTo>
                  <a:lnTo>
                    <a:pt x="6472263" y="10285832"/>
                  </a:lnTo>
                  <a:lnTo>
                    <a:pt x="11815737" y="10285832"/>
                  </a:lnTo>
                  <a:lnTo>
                    <a:pt x="11815737" y="10287000"/>
                  </a:lnTo>
                  <a:lnTo>
                    <a:pt x="18288000" y="10287000"/>
                  </a:lnTo>
                  <a:lnTo>
                    <a:pt x="18288000" y="9061450"/>
                  </a:lnTo>
                  <a:lnTo>
                    <a:pt x="18288000" y="122555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88962" y="4740871"/>
              <a:ext cx="3071088" cy="308813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78003" y="2406599"/>
            <a:ext cx="6722745" cy="1555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000" spc="450" dirty="0"/>
              <a:t>Conclusion</a:t>
            </a:r>
            <a:endParaRPr sz="10000"/>
          </a:p>
        </p:txBody>
      </p:sp>
      <p:sp>
        <p:nvSpPr>
          <p:cNvPr id="6" name="object 6"/>
          <p:cNvSpPr txBox="1"/>
          <p:nvPr/>
        </p:nvSpPr>
        <p:spPr>
          <a:xfrm>
            <a:off x="4317987" y="4660112"/>
            <a:ext cx="9642475" cy="192658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 algn="ctr">
              <a:lnSpc>
                <a:spcPct val="102000"/>
              </a:lnSpc>
              <a:spcBef>
                <a:spcPts val="65"/>
              </a:spcBef>
              <a:tabLst>
                <a:tab pos="5430520" algn="l"/>
              </a:tabLst>
            </a:pPr>
            <a:r>
              <a:rPr sz="2450" spc="-85" dirty="0">
                <a:latin typeface="Verdana"/>
                <a:cs typeface="Verdana"/>
              </a:rPr>
              <a:t>In</a:t>
            </a:r>
            <a:r>
              <a:rPr sz="2450" spc="-20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conclusion,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45" dirty="0">
                <a:latin typeface="Verdana"/>
                <a:cs typeface="Verdana"/>
              </a:rPr>
              <a:t>is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a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powerful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tool</a:t>
            </a:r>
            <a:r>
              <a:rPr sz="2450" spc="-11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for </a:t>
            </a:r>
            <a:r>
              <a:rPr sz="2450" dirty="0">
                <a:latin typeface="Verdana"/>
                <a:cs typeface="Verdana"/>
              </a:rPr>
              <a:t>extracting</a:t>
            </a:r>
            <a:r>
              <a:rPr sz="2450" spc="-12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insights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from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-60" dirty="0">
                <a:latin typeface="Verdana"/>
                <a:cs typeface="Verdana"/>
              </a:rPr>
              <a:t>data.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By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understanding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its</a:t>
            </a:r>
            <a:r>
              <a:rPr sz="2450" spc="-12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principles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applications,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70" dirty="0">
                <a:latin typeface="Verdana"/>
                <a:cs typeface="Verdana"/>
              </a:rPr>
              <a:t>we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70" dirty="0">
                <a:latin typeface="Verdana"/>
                <a:cs typeface="Verdana"/>
              </a:rPr>
              <a:t>can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effectively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leverage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this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technology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drive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innovation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8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improve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decision-</a:t>
            </a:r>
            <a:r>
              <a:rPr sz="2450" dirty="0">
                <a:latin typeface="Verdana"/>
                <a:cs typeface="Verdana"/>
              </a:rPr>
              <a:t>making</a:t>
            </a:r>
            <a:r>
              <a:rPr sz="2450" spc="-8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across </a:t>
            </a:r>
            <a:r>
              <a:rPr sz="2450" spc="-30" dirty="0">
                <a:latin typeface="Verdana"/>
                <a:cs typeface="Verdana"/>
              </a:rPr>
              <a:t>various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ﬁelds.</a:t>
            </a:r>
            <a:endParaRPr sz="2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48865" y="2580279"/>
            <a:ext cx="7125970" cy="23056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4950" spc="330" dirty="0">
                <a:solidFill>
                  <a:srgbClr val="FFFFFF"/>
                </a:solidFill>
              </a:rPr>
              <a:t>Thanks!</a:t>
            </a:r>
            <a:endParaRPr sz="14950"/>
          </a:p>
        </p:txBody>
      </p:sp>
      <p:sp>
        <p:nvSpPr>
          <p:cNvPr id="10" name="object 10"/>
          <p:cNvSpPr txBox="1"/>
          <p:nvPr/>
        </p:nvSpPr>
        <p:spPr>
          <a:xfrm>
            <a:off x="1505153" y="5134246"/>
            <a:ext cx="6116105" cy="2124684"/>
          </a:xfrm>
          <a:prstGeom prst="rect">
            <a:avLst/>
          </a:prstGeom>
        </p:spPr>
        <p:txBody>
          <a:bodyPr vert="horz" wrap="square" lIns="0" tIns="3810" rIns="0" bIns="0" rtlCol="0" anchor="t">
            <a:spAutoFit/>
          </a:bodyPr>
          <a:lstStyle/>
          <a:p>
            <a:pPr marL="12700" marR="5080">
              <a:lnSpc>
                <a:spcPct val="102299"/>
              </a:lnSpc>
              <a:spcBef>
                <a:spcPts val="30"/>
              </a:spcBef>
            </a:pPr>
            <a:r>
              <a:rPr sz="2750" spc="95" dirty="0">
                <a:solidFill>
                  <a:srgbClr val="FFFFFF"/>
                </a:solidFill>
                <a:latin typeface="Verdana"/>
                <a:cs typeface="Verdana"/>
              </a:rPr>
              <a:t>Do</a:t>
            </a:r>
            <a:r>
              <a:rPr sz="27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7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-40" dirty="0">
                <a:solidFill>
                  <a:srgbClr val="FFFFFF"/>
                </a:solidFill>
                <a:latin typeface="Verdana"/>
                <a:cs typeface="Verdana"/>
              </a:rPr>
              <a:t>have</a:t>
            </a:r>
            <a:r>
              <a:rPr sz="2750" spc="-2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-40" dirty="0">
                <a:solidFill>
                  <a:srgbClr val="FFFFFF"/>
                </a:solidFill>
                <a:latin typeface="Verdana"/>
                <a:cs typeface="Verdana"/>
              </a:rPr>
              <a:t>any</a:t>
            </a:r>
            <a:r>
              <a:rPr sz="27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Verdana"/>
                <a:cs typeface="Verdana"/>
              </a:rPr>
              <a:t>questions? </a:t>
            </a:r>
            <a:r>
              <a:rPr lang="en-GB" sz="2750" spc="-1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guptagagan824</a:t>
            </a:r>
            <a:r>
              <a:rPr sz="2750" spc="-1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@email.com</a:t>
            </a:r>
            <a:endParaRPr sz="27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endParaRPr sz="2750" spc="-25" dirty="0">
              <a:solidFill>
                <a:srgbClr val="FFFFFF"/>
              </a:solidFill>
              <a:latin typeface="Verdana"/>
              <a:cs typeface="Verdana"/>
            </a:endParaRPr>
          </a:p>
          <a:p>
            <a:pPr marL="12700" marR="922655">
              <a:lnSpc>
                <a:spcPct val="102299"/>
              </a:lnSpc>
            </a:pPr>
            <a:r>
              <a:rPr lang="en-US" sz="2750" spc="-10" dirty="0">
                <a:solidFill>
                  <a:srgbClr val="FFFFFF"/>
                </a:solidFill>
              </a:rPr>
              <a:t>https://gagangupta.my.canva.site/profile</a:t>
            </a:r>
            <a:endParaRPr sz="2750" spc="-10" dirty="0">
              <a:solidFill>
                <a:srgbClr val="FFFFFF"/>
              </a:solidFill>
              <a:latin typeface="Verdana"/>
              <a:cs typeface="Verdana"/>
            </a:endParaRPr>
          </a:p>
        </p:txBody>
      </p:sp>
      <p:pic>
        <p:nvPicPr>
          <p:cNvPr id="12" name="Picture 11" descr="A blue and white logo&#10;&#10;Description automatically generated">
            <a:extLst>
              <a:ext uri="{FF2B5EF4-FFF2-40B4-BE49-F238E27FC236}">
                <a16:creationId xmlns:a16="http://schemas.microsoft.com/office/drawing/2014/main" id="{112CF7B9-D763-4648-3408-FCE21BBC0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797" y="15866"/>
            <a:ext cx="9519072" cy="1026483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4825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877998" y="1126109"/>
            <a:ext cx="8648700" cy="1752600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6060" rIns="0" bIns="0" rtlCol="0">
            <a:spAutoFit/>
          </a:bodyPr>
          <a:lstStyle/>
          <a:p>
            <a:pPr marL="3268345" marR="1259840" indent="-2037714">
              <a:lnSpc>
                <a:spcPct val="101000"/>
              </a:lnSpc>
              <a:spcBef>
                <a:spcPts val="1780"/>
              </a:spcBef>
            </a:pPr>
            <a:r>
              <a:rPr sz="3900" spc="140" dirty="0">
                <a:solidFill>
                  <a:srgbClr val="FFFFFF"/>
                </a:solidFill>
              </a:rPr>
              <a:t>Introduction</a:t>
            </a:r>
            <a:r>
              <a:rPr sz="3900" spc="-85" dirty="0">
                <a:solidFill>
                  <a:srgbClr val="FFFFFF"/>
                </a:solidFill>
              </a:rPr>
              <a:t> </a:t>
            </a:r>
            <a:r>
              <a:rPr sz="3900" spc="145" dirty="0">
                <a:solidFill>
                  <a:srgbClr val="FFFFFF"/>
                </a:solidFill>
              </a:rPr>
              <a:t>to</a:t>
            </a:r>
            <a:r>
              <a:rPr sz="3900" spc="-40" dirty="0">
                <a:solidFill>
                  <a:srgbClr val="FFFFFF"/>
                </a:solidFill>
              </a:rPr>
              <a:t> </a:t>
            </a:r>
            <a:r>
              <a:rPr sz="3900" spc="145" dirty="0">
                <a:solidFill>
                  <a:srgbClr val="FFFFFF"/>
                </a:solidFill>
              </a:rPr>
              <a:t>Supervised </a:t>
            </a:r>
            <a:r>
              <a:rPr sz="3900" spc="90" dirty="0">
                <a:solidFill>
                  <a:srgbClr val="FFFFFF"/>
                </a:solidFill>
              </a:rPr>
              <a:t>Learning</a:t>
            </a:r>
            <a:endParaRPr sz="39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30B879-C088-7061-3A8D-C527109ADE35}"/>
              </a:ext>
            </a:extLst>
          </p:cNvPr>
          <p:cNvSpPr txBox="1"/>
          <p:nvPr/>
        </p:nvSpPr>
        <p:spPr>
          <a:xfrm>
            <a:off x="9139211" y="3881562"/>
            <a:ext cx="81248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 is key aspect of that involves training a model on labelled data. This method enables the model to ​predict outcomes for new, unseen data. Understanding this process is crucial for harnessing its potential in various applications. ​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062487" y="2036451"/>
            <a:ext cx="3743960" cy="10375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110"/>
              </a:spcBef>
            </a:pPr>
            <a:r>
              <a:rPr sz="3300" dirty="0">
                <a:solidFill>
                  <a:srgbClr val="FFFFFF"/>
                </a:solidFill>
              </a:rPr>
              <a:t>What</a:t>
            </a:r>
            <a:r>
              <a:rPr sz="3300" spc="-10" dirty="0">
                <a:solidFill>
                  <a:srgbClr val="FFFFFF"/>
                </a:solidFill>
              </a:rPr>
              <a:t> </a:t>
            </a:r>
            <a:r>
              <a:rPr sz="3300" spc="180" dirty="0">
                <a:solidFill>
                  <a:srgbClr val="FFFFFF"/>
                </a:solidFill>
              </a:rPr>
              <a:t>is</a:t>
            </a:r>
            <a:r>
              <a:rPr sz="3300" spc="15" dirty="0">
                <a:solidFill>
                  <a:srgbClr val="FFFFFF"/>
                </a:solidFill>
              </a:rPr>
              <a:t> </a:t>
            </a:r>
            <a:r>
              <a:rPr sz="3300" spc="125" dirty="0">
                <a:solidFill>
                  <a:srgbClr val="FFFFFF"/>
                </a:solidFill>
              </a:rPr>
              <a:t>Supervised </a:t>
            </a:r>
            <a:r>
              <a:rPr sz="3300" spc="85" dirty="0">
                <a:solidFill>
                  <a:srgbClr val="FFFFFF"/>
                </a:solidFill>
              </a:rPr>
              <a:t>Learning?</a:t>
            </a:r>
            <a:endParaRPr sz="3300"/>
          </a:p>
        </p:txBody>
      </p:sp>
      <p:sp>
        <p:nvSpPr>
          <p:cNvPr id="8" name="object 8"/>
          <p:cNvSpPr txBox="1"/>
          <p:nvPr/>
        </p:nvSpPr>
        <p:spPr>
          <a:xfrm>
            <a:off x="11062487" y="3430501"/>
            <a:ext cx="5281930" cy="3438698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2000"/>
              </a:lnSpc>
              <a:spcBef>
                <a:spcPts val="65"/>
              </a:spcBef>
            </a:pP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In supervised learning,  algorithms learn from a training dataset includes</a:t>
            </a:r>
            <a:r>
              <a:rPr lang="en-US" sz="24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80" dirty="0">
                <a:solidFill>
                  <a:srgbClr val="FFFFFF"/>
                </a:solidFill>
                <a:latin typeface="Verdana"/>
                <a:cs typeface="Verdana"/>
              </a:rPr>
              <a:t>both</a:t>
            </a:r>
            <a:r>
              <a:rPr lang="en-US" sz="24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75" dirty="0">
                <a:solidFill>
                  <a:srgbClr val="FFFFFF"/>
                </a:solidFill>
                <a:latin typeface="Verdana"/>
                <a:cs typeface="Verdana"/>
              </a:rPr>
              <a:t>input</a:t>
            </a:r>
            <a:r>
              <a:rPr lang="en-US" sz="24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20" dirty="0">
                <a:solidFill>
                  <a:srgbClr val="FFFFFF"/>
                </a:solidFill>
                <a:latin typeface="Verdana"/>
                <a:cs typeface="Verdana"/>
              </a:rPr>
              <a:t>features</a:t>
            </a:r>
            <a:r>
              <a:rPr lang="en-US" sz="24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50" dirty="0">
                <a:solidFill>
                  <a:srgbClr val="FFFFFF"/>
                </a:solidFill>
                <a:latin typeface="Verdana"/>
                <a:cs typeface="Verdana"/>
              </a:rPr>
              <a:t>and the</a:t>
            </a:r>
            <a:r>
              <a:rPr lang="en-US" sz="2450" spc="-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corresponding</a:t>
            </a:r>
            <a:r>
              <a:rPr lang="en-US" sz="24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80" dirty="0">
                <a:solidFill>
                  <a:srgbClr val="FFFFFF"/>
                </a:solidFill>
                <a:latin typeface="Verdana"/>
                <a:cs typeface="Verdana"/>
              </a:rPr>
              <a:t>output</a:t>
            </a:r>
            <a:r>
              <a:rPr lang="en-US" sz="2450" spc="-10" dirty="0">
                <a:solidFill>
                  <a:srgbClr val="FFFFFF"/>
                </a:solidFill>
                <a:latin typeface="Verdana"/>
                <a:cs typeface="Verdana"/>
              </a:rPr>
              <a:t> labels.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lang="en-US" sz="245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goal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4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create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90" dirty="0">
                <a:solidFill>
                  <a:srgbClr val="FFFFFF"/>
                </a:solidFill>
                <a:latin typeface="Verdana"/>
                <a:cs typeface="Verdana"/>
              </a:rPr>
              <a:t>model</a:t>
            </a:r>
            <a:r>
              <a:rPr lang="en-US" sz="24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20" dirty="0">
                <a:solidFill>
                  <a:srgbClr val="FFFFFF"/>
                </a:solidFill>
                <a:latin typeface="Verdana"/>
                <a:cs typeface="Verdana"/>
              </a:rPr>
              <a:t>that </a:t>
            </a:r>
            <a:r>
              <a:rPr lang="en-US" sz="2450" spc="70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lang="en-US" sz="24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10" dirty="0">
                <a:solidFill>
                  <a:srgbClr val="FFFFFF"/>
                </a:solidFill>
                <a:latin typeface="Verdana"/>
                <a:cs typeface="Verdana"/>
              </a:rPr>
              <a:t>accurately</a:t>
            </a:r>
            <a:r>
              <a:rPr lang="en-US" sz="24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105" dirty="0">
                <a:solidFill>
                  <a:srgbClr val="FFFFFF"/>
                </a:solidFill>
                <a:latin typeface="Verdana"/>
                <a:cs typeface="Verdana"/>
              </a:rPr>
              <a:t>map</a:t>
            </a:r>
            <a:r>
              <a:rPr lang="en-US" sz="24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50" dirty="0">
                <a:solidFill>
                  <a:srgbClr val="FFFFFF"/>
                </a:solidFill>
                <a:latin typeface="Verdana"/>
                <a:cs typeface="Verdana"/>
              </a:rPr>
              <a:t>inputs</a:t>
            </a:r>
            <a:r>
              <a:rPr lang="en-US" sz="24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25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outputs,</a:t>
            </a:r>
            <a:r>
              <a:rPr lang="en-US" sz="24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dirty="0">
                <a:solidFill>
                  <a:srgbClr val="FFFFFF"/>
                </a:solidFill>
                <a:latin typeface="Verdana"/>
                <a:cs typeface="Verdana"/>
              </a:rPr>
              <a:t>thus</a:t>
            </a:r>
            <a:r>
              <a:rPr lang="en-US" sz="24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90" dirty="0">
                <a:solidFill>
                  <a:srgbClr val="FFFFFF"/>
                </a:solidFill>
                <a:latin typeface="Verdana"/>
                <a:cs typeface="Verdana"/>
              </a:rPr>
              <a:t>making</a:t>
            </a:r>
            <a:r>
              <a:rPr lang="en-US" sz="24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10" dirty="0">
                <a:solidFill>
                  <a:srgbClr val="FFFFFF"/>
                </a:solidFill>
                <a:latin typeface="Verdana"/>
                <a:cs typeface="Verdana"/>
              </a:rPr>
              <a:t>predictions </a:t>
            </a:r>
            <a:r>
              <a:rPr lang="en-US" sz="2450" spc="9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lang="en-US" sz="24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95" dirty="0">
                <a:solidFill>
                  <a:srgbClr val="FFFFFF"/>
                </a:solidFill>
                <a:latin typeface="Verdana"/>
                <a:cs typeface="Verdana"/>
              </a:rPr>
              <a:t>new</a:t>
            </a:r>
            <a:r>
              <a:rPr lang="en-US" sz="24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450" spc="-10" dirty="0">
                <a:solidFill>
                  <a:srgbClr val="FFFFFF"/>
                </a:solidFill>
                <a:latin typeface="Verdana"/>
                <a:cs typeface="Verdana"/>
              </a:rPr>
              <a:t>data.</a:t>
            </a:r>
            <a:endParaRPr lang="en-US" sz="2450" dirty="0">
              <a:latin typeface="Verdana"/>
              <a:cs typeface="Verdana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102869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-1"/>
            <a:ext cx="9144000" cy="10287000"/>
            <a:chOff x="9144000" y="-1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-1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2" y="1143001"/>
              <a:ext cx="6496050" cy="796289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38097" y="1929117"/>
            <a:ext cx="4886325" cy="12827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5"/>
              </a:spcBef>
            </a:pPr>
            <a:r>
              <a:rPr sz="4100" spc="165" dirty="0"/>
              <a:t>Types</a:t>
            </a:r>
            <a:r>
              <a:rPr sz="4100" spc="-60" dirty="0"/>
              <a:t> </a:t>
            </a:r>
            <a:r>
              <a:rPr sz="4100" spc="170" dirty="0"/>
              <a:t>of</a:t>
            </a:r>
            <a:r>
              <a:rPr sz="4100" spc="-55" dirty="0"/>
              <a:t> </a:t>
            </a:r>
            <a:r>
              <a:rPr sz="4100" spc="160" dirty="0"/>
              <a:t>Supervised </a:t>
            </a:r>
            <a:r>
              <a:rPr sz="4100" spc="120" dirty="0"/>
              <a:t>Learning</a:t>
            </a:r>
            <a:endParaRPr sz="4100"/>
          </a:p>
        </p:txBody>
      </p:sp>
      <p:sp>
        <p:nvSpPr>
          <p:cNvPr id="8" name="object 8"/>
          <p:cNvSpPr txBox="1"/>
          <p:nvPr/>
        </p:nvSpPr>
        <p:spPr>
          <a:xfrm>
            <a:off x="1351458" y="3473450"/>
            <a:ext cx="6257290" cy="30678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76835" algn="ctr">
              <a:lnSpc>
                <a:spcPct val="117300"/>
              </a:lnSpc>
              <a:spcBef>
                <a:spcPts val="95"/>
              </a:spcBef>
              <a:tabLst>
                <a:tab pos="3558540" algn="l"/>
                <a:tab pos="5892165" algn="l"/>
              </a:tabLst>
            </a:pPr>
            <a:r>
              <a:rPr sz="2450" spc="-10" dirty="0">
                <a:latin typeface="Verdana"/>
                <a:cs typeface="Verdana"/>
              </a:rPr>
              <a:t>There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are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two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main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types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of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supervised learning:</a:t>
            </a:r>
            <a:r>
              <a:rPr lang="en-US" sz="2450" spc="-10" dirty="0">
                <a:latin typeface="Verdana"/>
                <a:cs typeface="Verdana"/>
              </a:rPr>
              <a:t> classification</a:t>
            </a:r>
            <a:r>
              <a:rPr lang="en-US" sz="2450" dirty="0">
                <a:latin typeface="Verdana"/>
                <a:cs typeface="Verdana"/>
              </a:rPr>
              <a:t>	</a:t>
            </a:r>
            <a:r>
              <a:rPr sz="2450" spc="50" dirty="0">
                <a:latin typeface="Verdana"/>
                <a:cs typeface="Verdana"/>
              </a:rPr>
              <a:t>and</a:t>
            </a:r>
            <a:r>
              <a:rPr lang="en-US" sz="2450" spc="50" dirty="0">
                <a:latin typeface="Verdana"/>
                <a:cs typeface="Verdana"/>
              </a:rPr>
              <a:t> regression</a:t>
            </a:r>
            <a:r>
              <a:rPr sz="2450" spc="-415" dirty="0">
                <a:latin typeface="Verdana"/>
                <a:cs typeface="Verdana"/>
              </a:rPr>
              <a:t>.</a:t>
            </a:r>
            <a:endParaRPr sz="2450" dirty="0">
              <a:latin typeface="Verdana"/>
              <a:cs typeface="Verdana"/>
            </a:endParaRPr>
          </a:p>
          <a:p>
            <a:pPr marL="12700" algn="ctr">
              <a:lnSpc>
                <a:spcPct val="100000"/>
              </a:lnSpc>
              <a:spcBef>
                <a:spcPts val="509"/>
              </a:spcBef>
            </a:pPr>
            <a:r>
              <a:rPr sz="2450" dirty="0">
                <a:latin typeface="Verdana"/>
                <a:cs typeface="Verdana"/>
              </a:rPr>
              <a:t>Classiﬁcation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involves</a:t>
            </a:r>
            <a:r>
              <a:rPr sz="2450" spc="-114" dirty="0">
                <a:latin typeface="Verdana"/>
                <a:cs typeface="Verdana"/>
              </a:rPr>
              <a:t> </a:t>
            </a:r>
            <a:r>
              <a:rPr sz="2450" spc="45" dirty="0">
                <a:latin typeface="Verdana"/>
                <a:cs typeface="Verdana"/>
              </a:rPr>
              <a:t>predicting</a:t>
            </a:r>
            <a:endParaRPr sz="2450" dirty="0">
              <a:latin typeface="Verdana"/>
              <a:cs typeface="Verdana"/>
            </a:endParaRPr>
          </a:p>
          <a:p>
            <a:pPr marL="12700" marR="5080" algn="ctr">
              <a:lnSpc>
                <a:spcPct val="117300"/>
              </a:lnSpc>
              <a:spcBef>
                <a:spcPts val="75"/>
              </a:spcBef>
            </a:pPr>
            <a:r>
              <a:rPr sz="2450" dirty="0">
                <a:latin typeface="Verdana"/>
                <a:cs typeface="Verdana"/>
              </a:rPr>
              <a:t>discrete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55" dirty="0">
                <a:latin typeface="Verdana"/>
                <a:cs typeface="Verdana"/>
              </a:rPr>
              <a:t>labels,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while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regression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focuses </a:t>
            </a:r>
            <a:r>
              <a:rPr sz="2450" spc="90" dirty="0">
                <a:latin typeface="Verdana"/>
                <a:cs typeface="Verdana"/>
              </a:rPr>
              <a:t>on</a:t>
            </a:r>
            <a:r>
              <a:rPr sz="2450" spc="-19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predicting</a:t>
            </a:r>
            <a:r>
              <a:rPr sz="2450" spc="-190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continuous</a:t>
            </a:r>
            <a:r>
              <a:rPr sz="2450" spc="-190" dirty="0">
                <a:latin typeface="Verdana"/>
                <a:cs typeface="Verdana"/>
              </a:rPr>
              <a:t> </a:t>
            </a:r>
            <a:r>
              <a:rPr sz="2450" spc="-80" dirty="0">
                <a:latin typeface="Verdana"/>
                <a:cs typeface="Verdana"/>
              </a:rPr>
              <a:t>values.</a:t>
            </a:r>
            <a:r>
              <a:rPr sz="2450" spc="-190" dirty="0">
                <a:latin typeface="Verdana"/>
                <a:cs typeface="Verdana"/>
              </a:rPr>
              <a:t> </a:t>
            </a:r>
            <a:r>
              <a:rPr sz="2450" spc="40" dirty="0">
                <a:latin typeface="Verdana"/>
                <a:cs typeface="Verdana"/>
              </a:rPr>
              <a:t>Each </a:t>
            </a:r>
            <a:r>
              <a:rPr sz="2450" dirty="0">
                <a:latin typeface="Verdana"/>
                <a:cs typeface="Verdana"/>
              </a:rPr>
              <a:t>type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has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its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100" dirty="0">
                <a:latin typeface="Verdana"/>
                <a:cs typeface="Verdana"/>
              </a:rPr>
              <a:t>own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set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of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algorithms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and </a:t>
            </a:r>
            <a:r>
              <a:rPr sz="2450" dirty="0">
                <a:latin typeface="Verdana"/>
                <a:cs typeface="Verdana"/>
              </a:rPr>
              <a:t>use</a:t>
            </a:r>
            <a:r>
              <a:rPr sz="2450" spc="-17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cases.</a:t>
            </a:r>
            <a:endParaRPr sz="24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70381" y="1429398"/>
            <a:ext cx="540829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60" dirty="0"/>
              <a:t>Key</a:t>
            </a:r>
            <a:r>
              <a:rPr sz="6000" spc="-484" dirty="0"/>
              <a:t> </a:t>
            </a:r>
            <a:r>
              <a:rPr sz="6000" spc="195" dirty="0"/>
              <a:t>Algorithms</a:t>
            </a:r>
            <a:endParaRPr sz="6000"/>
          </a:p>
        </p:txBody>
      </p:sp>
      <p:sp>
        <p:nvSpPr>
          <p:cNvPr id="10" name="object 10"/>
          <p:cNvSpPr txBox="1"/>
          <p:nvPr/>
        </p:nvSpPr>
        <p:spPr>
          <a:xfrm>
            <a:off x="1619329" y="2863850"/>
            <a:ext cx="6038215" cy="3055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4620" marR="5080" indent="-122555" algn="ctr">
              <a:lnSpc>
                <a:spcPct val="117300"/>
              </a:lnSpc>
              <a:spcBef>
                <a:spcPts val="95"/>
              </a:spcBef>
            </a:pPr>
            <a:r>
              <a:rPr lang="en-US" sz="2450" spc="50" dirty="0">
                <a:latin typeface="Verdana"/>
                <a:cs typeface="Verdana"/>
              </a:rPr>
              <a:t>Popular algorithms in supervised learning include Linear Regression, logistic regression, Decision trees and SVM. Each </a:t>
            </a:r>
            <a:r>
              <a:rPr sz="2450" spc="50" dirty="0">
                <a:latin typeface="Verdana"/>
                <a:cs typeface="Verdana"/>
              </a:rPr>
              <a:t>algorithm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has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80" dirty="0">
                <a:latin typeface="Verdana"/>
                <a:cs typeface="Verdana"/>
              </a:rPr>
              <a:t>unique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strengths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is </a:t>
            </a:r>
            <a:r>
              <a:rPr sz="2450" dirty="0">
                <a:latin typeface="Verdana"/>
                <a:cs typeface="Verdana"/>
              </a:rPr>
              <a:t>suited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for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different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types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of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problems, </a:t>
            </a:r>
            <a:r>
              <a:rPr sz="2450" spc="90" dirty="0">
                <a:latin typeface="Verdana"/>
                <a:cs typeface="Verdana"/>
              </a:rPr>
              <a:t>making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it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essential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choose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wisely.</a:t>
            </a:r>
            <a:endParaRPr sz="2450" dirty="0">
              <a:latin typeface="Verdana"/>
              <a:cs typeface="Verdan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-1"/>
            <a:ext cx="9144000" cy="10287000"/>
            <a:chOff x="9144000" y="-1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-1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2" y="1142997"/>
              <a:ext cx="6496049" cy="79629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6200" spc="145" dirty="0"/>
              <a:t>Data</a:t>
            </a:r>
            <a:r>
              <a:rPr sz="6200" spc="-120" dirty="0"/>
              <a:t> </a:t>
            </a:r>
            <a:r>
              <a:rPr sz="6200" spc="195" dirty="0"/>
              <a:t>Preparation</a:t>
            </a:r>
            <a:endParaRPr sz="6200"/>
          </a:p>
        </p:txBody>
      </p:sp>
      <p:sp>
        <p:nvSpPr>
          <p:cNvPr id="11" name="object 11"/>
          <p:cNvSpPr txBox="1"/>
          <p:nvPr/>
        </p:nvSpPr>
        <p:spPr>
          <a:xfrm>
            <a:off x="1438099" y="3395392"/>
            <a:ext cx="7097997" cy="26139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57275" algn="ctr">
              <a:lnSpc>
                <a:spcPct val="117300"/>
              </a:lnSpc>
              <a:spcBef>
                <a:spcPts val="95"/>
              </a:spcBef>
            </a:pPr>
            <a:r>
              <a:rPr sz="2450" spc="50" dirty="0">
                <a:latin typeface="Verdana"/>
                <a:cs typeface="Verdana"/>
              </a:rPr>
              <a:t>Preparing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data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45" dirty="0">
                <a:latin typeface="Verdana"/>
                <a:cs typeface="Verdana"/>
              </a:rPr>
              <a:t>is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a</a:t>
            </a:r>
            <a:r>
              <a:rPr sz="2450" spc="-14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critical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step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30" dirty="0">
                <a:latin typeface="Verdana"/>
                <a:cs typeface="Verdana"/>
              </a:rPr>
              <a:t>in </a:t>
            </a:r>
            <a:r>
              <a:rPr sz="2450" dirty="0">
                <a:latin typeface="Verdana"/>
                <a:cs typeface="Verdana"/>
              </a:rPr>
              <a:t>supervised</a:t>
            </a:r>
            <a:r>
              <a:rPr sz="2450" spc="-130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learning.</a:t>
            </a:r>
            <a:r>
              <a:rPr sz="2450" spc="-12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This</a:t>
            </a:r>
            <a:r>
              <a:rPr sz="2450" spc="-12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involves</a:t>
            </a:r>
            <a:r>
              <a:rPr lang="en-US" sz="2450" spc="-20" dirty="0">
                <a:latin typeface="Verdana"/>
                <a:cs typeface="Verdana"/>
              </a:rPr>
              <a:t> data cleaning, normalization and feature selection.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Proper</a:t>
            </a:r>
            <a:r>
              <a:rPr sz="2450" spc="-15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preparation</a:t>
            </a:r>
            <a:r>
              <a:rPr sz="2450" spc="-14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ensures </a:t>
            </a:r>
            <a:r>
              <a:rPr sz="2450" dirty="0">
                <a:latin typeface="Verdana"/>
                <a:cs typeface="Verdana"/>
              </a:rPr>
              <a:t>that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the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90" dirty="0">
                <a:latin typeface="Verdana"/>
                <a:cs typeface="Verdana"/>
              </a:rPr>
              <a:t>model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spc="70" dirty="0">
                <a:latin typeface="Verdana"/>
                <a:cs typeface="Verdana"/>
              </a:rPr>
              <a:t>can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learn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effectively</a:t>
            </a:r>
            <a:r>
              <a:rPr sz="2450" spc="-17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and </a:t>
            </a:r>
            <a:r>
              <a:rPr sz="2450" spc="65" dirty="0">
                <a:latin typeface="Verdana"/>
                <a:cs typeface="Verdana"/>
              </a:rPr>
              <a:t>produce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accurate</a:t>
            </a:r>
            <a:r>
              <a:rPr sz="2450" spc="-16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predictions.</a:t>
            </a:r>
            <a:endParaRPr sz="24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4825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877998" y="1126109"/>
            <a:ext cx="8648700" cy="1752600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31775" rIns="0" bIns="0" rtlCol="0">
            <a:spAutoFit/>
          </a:bodyPr>
          <a:lstStyle/>
          <a:p>
            <a:pPr marR="28575" algn="ctr">
              <a:lnSpc>
                <a:spcPct val="100000"/>
              </a:lnSpc>
              <a:spcBef>
                <a:spcPts val="1825"/>
              </a:spcBef>
            </a:pPr>
            <a:r>
              <a:rPr sz="5850" spc="195" dirty="0">
                <a:solidFill>
                  <a:srgbClr val="FFFFFF"/>
                </a:solidFill>
              </a:rPr>
              <a:t>Training</a:t>
            </a:r>
            <a:r>
              <a:rPr sz="5850" spc="-150" dirty="0">
                <a:solidFill>
                  <a:srgbClr val="FFFFFF"/>
                </a:solidFill>
              </a:rPr>
              <a:t> </a:t>
            </a:r>
            <a:r>
              <a:rPr sz="5850" spc="229" dirty="0">
                <a:solidFill>
                  <a:srgbClr val="FFFFFF"/>
                </a:solidFill>
              </a:rPr>
              <a:t>the</a:t>
            </a:r>
            <a:r>
              <a:rPr sz="5850" spc="-80" dirty="0">
                <a:solidFill>
                  <a:srgbClr val="FFFFFF"/>
                </a:solidFill>
              </a:rPr>
              <a:t> </a:t>
            </a:r>
            <a:r>
              <a:rPr sz="5850" spc="170" dirty="0">
                <a:solidFill>
                  <a:srgbClr val="FFFFFF"/>
                </a:solidFill>
              </a:rPr>
              <a:t>Model</a:t>
            </a:r>
            <a:endParaRPr sz="5850"/>
          </a:p>
        </p:txBody>
      </p:sp>
      <p:sp>
        <p:nvSpPr>
          <p:cNvPr id="5" name="object 5"/>
          <p:cNvSpPr txBox="1"/>
          <p:nvPr/>
        </p:nvSpPr>
        <p:spPr>
          <a:xfrm>
            <a:off x="9329800" y="3702050"/>
            <a:ext cx="7745095" cy="222567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065" marR="5080" algn="ctr">
              <a:lnSpc>
                <a:spcPct val="118000"/>
              </a:lnSpc>
              <a:spcBef>
                <a:spcPts val="75"/>
              </a:spcBef>
              <a:tabLst>
                <a:tab pos="4084320" algn="l"/>
              </a:tabLst>
            </a:pPr>
            <a:r>
              <a:rPr sz="2450" spc="70" dirty="0">
                <a:latin typeface="Verdana"/>
                <a:cs typeface="Verdana"/>
              </a:rPr>
              <a:t>During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25" dirty="0">
                <a:latin typeface="Verdana"/>
                <a:cs typeface="Verdana"/>
              </a:rPr>
              <a:t>the</a:t>
            </a:r>
            <a:r>
              <a:rPr lang="en-US" sz="2450" spc="25" dirty="0">
                <a:latin typeface="Verdana"/>
                <a:cs typeface="Verdana"/>
              </a:rPr>
              <a:t> training phase</a:t>
            </a:r>
            <a:r>
              <a:rPr sz="2450" spc="-365" dirty="0">
                <a:latin typeface="Verdana"/>
                <a:cs typeface="Verdana"/>
              </a:rPr>
              <a:t>,</a:t>
            </a:r>
            <a:r>
              <a:rPr sz="2450" spc="-204" dirty="0">
                <a:latin typeface="Verdana"/>
                <a:cs typeface="Verdana"/>
              </a:rPr>
              <a:t> </a:t>
            </a:r>
            <a:r>
              <a:rPr lang="en-US" sz="2450" spc="-204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the</a:t>
            </a:r>
            <a:r>
              <a:rPr sz="2450" spc="-204" dirty="0">
                <a:latin typeface="Verdana"/>
                <a:cs typeface="Verdana"/>
              </a:rPr>
              <a:t> </a:t>
            </a:r>
            <a:r>
              <a:rPr sz="2450" spc="90" dirty="0">
                <a:latin typeface="Verdana"/>
                <a:cs typeface="Verdana"/>
              </a:rPr>
              <a:t>model</a:t>
            </a:r>
            <a:r>
              <a:rPr sz="2450" spc="-204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learns</a:t>
            </a:r>
            <a:r>
              <a:rPr sz="2450" spc="-200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from </a:t>
            </a:r>
            <a:r>
              <a:rPr sz="2450" spc="50" dirty="0">
                <a:latin typeface="Verdana"/>
                <a:cs typeface="Verdana"/>
              </a:rPr>
              <a:t>the</a:t>
            </a:r>
            <a:r>
              <a:rPr sz="2450" spc="-9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labeled</a:t>
            </a:r>
            <a:r>
              <a:rPr sz="2450" spc="-9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dataset</a:t>
            </a:r>
            <a:r>
              <a:rPr sz="2450" spc="-9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by</a:t>
            </a:r>
            <a:r>
              <a:rPr sz="2450" spc="-9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adjusting</a:t>
            </a:r>
            <a:r>
              <a:rPr sz="2450" spc="-9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its</a:t>
            </a:r>
            <a:r>
              <a:rPr sz="2450" spc="-9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parameters </a:t>
            </a:r>
            <a:r>
              <a:rPr sz="2450" dirty="0">
                <a:latin typeface="Verdana"/>
                <a:cs typeface="Verdana"/>
              </a:rPr>
              <a:t>to</a:t>
            </a:r>
            <a:r>
              <a:rPr sz="2450" spc="-10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minimize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prediction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-90" dirty="0">
                <a:latin typeface="Verdana"/>
                <a:cs typeface="Verdana"/>
              </a:rPr>
              <a:t>errors.</a:t>
            </a:r>
            <a:r>
              <a:rPr sz="2450" spc="-105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This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process</a:t>
            </a:r>
            <a:r>
              <a:rPr sz="2450" spc="-100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is </a:t>
            </a:r>
            <a:r>
              <a:rPr sz="2450" dirty="0">
                <a:latin typeface="Verdana"/>
                <a:cs typeface="Verdana"/>
              </a:rPr>
              <a:t>often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40" dirty="0">
                <a:latin typeface="Verdana"/>
                <a:cs typeface="Verdana"/>
              </a:rPr>
              <a:t>iterative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75" dirty="0">
                <a:latin typeface="Verdana"/>
                <a:cs typeface="Verdana"/>
              </a:rPr>
              <a:t>and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requires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careful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90" dirty="0">
                <a:latin typeface="Verdana"/>
                <a:cs typeface="Verdana"/>
              </a:rPr>
              <a:t>tuning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25" dirty="0">
                <a:latin typeface="Verdana"/>
                <a:cs typeface="Verdana"/>
              </a:rPr>
              <a:t>to </a:t>
            </a:r>
            <a:r>
              <a:rPr sz="2450" dirty="0">
                <a:latin typeface="Verdana"/>
                <a:cs typeface="Verdana"/>
              </a:rPr>
              <a:t>achieve</a:t>
            </a:r>
            <a:r>
              <a:rPr sz="2450" spc="-204" dirty="0">
                <a:latin typeface="Verdana"/>
                <a:cs typeface="Verdana"/>
              </a:rPr>
              <a:t> </a:t>
            </a:r>
            <a:r>
              <a:rPr sz="2450" spc="65" dirty="0">
                <a:latin typeface="Verdana"/>
                <a:cs typeface="Verdana"/>
              </a:rPr>
              <a:t>optimal</a:t>
            </a:r>
            <a:r>
              <a:rPr sz="2450" spc="-200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performance.</a:t>
            </a:r>
            <a:endParaRPr sz="24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033" rIns="0" bIns="0" rtlCol="0">
            <a:spAutoFit/>
          </a:bodyPr>
          <a:lstStyle/>
          <a:p>
            <a:pPr marL="9636760">
              <a:lnSpc>
                <a:spcPct val="100000"/>
              </a:lnSpc>
              <a:spcBef>
                <a:spcPts val="100"/>
              </a:spcBef>
            </a:pPr>
            <a:r>
              <a:rPr sz="4300" spc="70" dirty="0">
                <a:solidFill>
                  <a:srgbClr val="FFFFFF"/>
                </a:solidFill>
              </a:rPr>
              <a:t>Validation</a:t>
            </a:r>
            <a:r>
              <a:rPr sz="4300" spc="-170" dirty="0">
                <a:solidFill>
                  <a:srgbClr val="FFFFFF"/>
                </a:solidFill>
              </a:rPr>
              <a:t> </a:t>
            </a:r>
            <a:r>
              <a:rPr sz="4300" spc="160" dirty="0">
                <a:solidFill>
                  <a:srgbClr val="FFFFFF"/>
                </a:solidFill>
              </a:rPr>
              <a:t>Techniques</a:t>
            </a:r>
            <a:endParaRPr sz="4300"/>
          </a:p>
        </p:txBody>
      </p:sp>
      <p:sp>
        <p:nvSpPr>
          <p:cNvPr id="11" name="object 11"/>
          <p:cNvSpPr txBox="1"/>
          <p:nvPr/>
        </p:nvSpPr>
        <p:spPr>
          <a:xfrm>
            <a:off x="11082972" y="3244850"/>
            <a:ext cx="5266055" cy="305410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 algn="ctr">
              <a:lnSpc>
                <a:spcPct val="102000"/>
              </a:lnSpc>
              <a:spcBef>
                <a:spcPts val="65"/>
              </a:spcBef>
            </a:pPr>
            <a:r>
              <a:rPr lang="en-US" sz="2450" spc="75" dirty="0">
                <a:solidFill>
                  <a:srgbClr val="FFFFFF"/>
                </a:solidFill>
                <a:latin typeface="Verdana"/>
                <a:cs typeface="Verdana"/>
              </a:rPr>
              <a:t>To evaluate model performance, various validation techniques such as cross-validation and train-test splits are employed. These </a:t>
            </a:r>
            <a:r>
              <a:rPr sz="2450" spc="75" dirty="0">
                <a:solidFill>
                  <a:srgbClr val="FFFFFF"/>
                </a:solidFill>
                <a:latin typeface="Verdana"/>
                <a:cs typeface="Verdana"/>
              </a:rPr>
              <a:t>methods</a:t>
            </a:r>
            <a:r>
              <a:rPr sz="245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65" dirty="0">
                <a:solidFill>
                  <a:srgbClr val="FFFFFF"/>
                </a:solidFill>
                <a:latin typeface="Verdana"/>
                <a:cs typeface="Verdana"/>
              </a:rPr>
              <a:t>help</a:t>
            </a:r>
            <a:r>
              <a:rPr sz="245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ensure</a:t>
            </a:r>
            <a:r>
              <a:rPr sz="245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45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2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450" spc="90" dirty="0">
                <a:solidFill>
                  <a:srgbClr val="FFFFFF"/>
                </a:solidFill>
                <a:latin typeface="Verdana"/>
                <a:cs typeface="Verdana"/>
              </a:rPr>
              <a:t>model</a:t>
            </a:r>
            <a:r>
              <a:rPr sz="24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generalizes</a:t>
            </a:r>
            <a:r>
              <a:rPr sz="24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well</a:t>
            </a:r>
            <a:r>
              <a:rPr sz="24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24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45" dirty="0">
                <a:solidFill>
                  <a:srgbClr val="FFFFFF"/>
                </a:solidFill>
                <a:latin typeface="Verdana"/>
                <a:cs typeface="Verdana"/>
              </a:rPr>
              <a:t>unseen </a:t>
            </a:r>
            <a:r>
              <a:rPr sz="24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45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7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45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25" dirty="0">
                <a:solidFill>
                  <a:srgbClr val="FFFFFF"/>
                </a:solidFill>
                <a:latin typeface="Verdana"/>
                <a:cs typeface="Verdana"/>
              </a:rPr>
              <a:t>avoids</a:t>
            </a:r>
            <a:r>
              <a:rPr sz="245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-10" dirty="0">
                <a:solidFill>
                  <a:srgbClr val="FFFFFF"/>
                </a:solidFill>
                <a:latin typeface="Verdana"/>
                <a:cs typeface="Verdana"/>
              </a:rPr>
              <a:t>overﬁtting.</a:t>
            </a:r>
            <a:endParaRPr sz="2450" dirty="0">
              <a:latin typeface="Verdana"/>
              <a:cs typeface="Verdana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102869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6917" y="1419873"/>
            <a:ext cx="6231890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185" dirty="0"/>
              <a:t>Performance</a:t>
            </a:r>
            <a:r>
              <a:rPr sz="5000" spc="-35" dirty="0"/>
              <a:t> </a:t>
            </a:r>
            <a:r>
              <a:rPr sz="5000" spc="145" dirty="0"/>
              <a:t>Metrics</a:t>
            </a:r>
            <a:endParaRPr sz="5000"/>
          </a:p>
        </p:txBody>
      </p:sp>
      <p:sp>
        <p:nvSpPr>
          <p:cNvPr id="8" name="object 8"/>
          <p:cNvSpPr txBox="1"/>
          <p:nvPr/>
        </p:nvSpPr>
        <p:spPr>
          <a:xfrm>
            <a:off x="1339939" y="2787650"/>
            <a:ext cx="6445846" cy="30678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24840" marR="5080" indent="-612775" algn="ctr">
              <a:lnSpc>
                <a:spcPct val="117300"/>
              </a:lnSpc>
              <a:spcBef>
                <a:spcPts val="95"/>
              </a:spcBef>
            </a:pPr>
            <a:r>
              <a:rPr lang="en-US" sz="2450" dirty="0">
                <a:latin typeface="Verdana"/>
                <a:cs typeface="Verdana"/>
              </a:rPr>
              <a:t>Evaluating a supervised learning model involves using performance metrics such as accuracy, precision, recall and f1 score. These metrics provide insights into how well the model performs on the validation set.</a:t>
            </a:r>
          </a:p>
          <a:p>
            <a:pPr marL="624840" marR="5080" indent="-612775" algn="ctr">
              <a:lnSpc>
                <a:spcPct val="117300"/>
              </a:lnSpc>
              <a:spcBef>
                <a:spcPts val="95"/>
              </a:spcBef>
            </a:pPr>
            <a:endParaRPr sz="2450" dirty="0">
              <a:latin typeface="Verdana"/>
              <a:cs typeface="Verdana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1"/>
            <a:ext cx="9143847" cy="102868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Words>643</Words>
  <Application>Microsoft Office PowerPoint</Application>
  <PresentationFormat>Custom</PresentationFormat>
  <Paragraphs>48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Times New Roman</vt:lpstr>
      <vt:lpstr>Verdana</vt:lpstr>
      <vt:lpstr>Office Theme</vt:lpstr>
      <vt:lpstr>PowerPoint Presentation</vt:lpstr>
      <vt:lpstr>Introduction to Supervised Learning</vt:lpstr>
      <vt:lpstr>What is Supervised Learning?</vt:lpstr>
      <vt:lpstr>Types of Supervised Learning</vt:lpstr>
      <vt:lpstr>Key Algorithms</vt:lpstr>
      <vt:lpstr>Data Preparation</vt:lpstr>
      <vt:lpstr>Training the Model</vt:lpstr>
      <vt:lpstr>Validation Techniques</vt:lpstr>
      <vt:lpstr>Performance Metrics</vt:lpstr>
      <vt:lpstr>Common Applications</vt:lpstr>
      <vt:lpstr>Challenges in Supervised Learning</vt:lpstr>
      <vt:lpstr>Future Trends</vt:lpstr>
      <vt:lpstr>Ethical Considerations</vt:lpstr>
      <vt:lpstr>Real-World Case Studies</vt:lpstr>
      <vt:lpstr>Tools and Frameworks</vt:lpstr>
      <vt:lpstr>Tips for Success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cp:lastModifiedBy>Gagan Gupta</cp:lastModifiedBy>
  <cp:revision>17</cp:revision>
  <dcterms:created xsi:type="dcterms:W3CDTF">2024-09-28T07:19:06Z</dcterms:created>
  <dcterms:modified xsi:type="dcterms:W3CDTF">2024-09-28T10:43:54Z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2024-09-28T00:00:00Z</vt:filetime>
  </property>
  <property fmtid="{D5CDD505-2E9C-101B-9397-08002B2CF9AE}" pid="5" name="Producer">
    <vt:lpwstr>3-Heights(TM) PDF Security Shell 4.8.25.2 (http://www.pdf-tools.com)</vt:lpwstr>
  </property>
</Properties>
</file>